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25"/>
  </p:notesMasterIdLst>
  <p:sldIdLst>
    <p:sldId id="259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311" r:id="rId12"/>
    <p:sldId id="272" r:id="rId13"/>
    <p:sldId id="273" r:id="rId14"/>
    <p:sldId id="275" r:id="rId15"/>
    <p:sldId id="276" r:id="rId16"/>
    <p:sldId id="278" r:id="rId17"/>
    <p:sldId id="279" r:id="rId18"/>
    <p:sldId id="280" r:id="rId19"/>
    <p:sldId id="282" r:id="rId20"/>
    <p:sldId id="283" r:id="rId21"/>
    <p:sldId id="284" r:id="rId22"/>
    <p:sldId id="286" r:id="rId23"/>
    <p:sldId id="29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16889-D020-4825-A199-B6FA8927D04A}">
  <a:tblStyle styleId="{3CE16889-D020-4825-A199-B6FA8927D0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0602e587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0602e587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0602e587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0602e587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1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02e587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02e587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0602e5875_0_2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0602e5875_0_2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0602e5875_0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0602e5875_0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0602e5875_0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0602e5875_0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0602e5875_0_2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0602e5875_0_2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0602e5875_0_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0602e5875_0_2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0602e5875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0602e5875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0602e5875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10602e5875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0602e587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0602e587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0602e5875_0_2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0602e5875_0_2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0602e5875_0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0602e5875_0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602e587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602e587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0602e5875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0602e5875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0602e5875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0602e5875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0602e5875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0602e5875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32575" y="2473925"/>
            <a:ext cx="4099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732575" y="3299049"/>
            <a:ext cx="409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 hasCustomPrompt="1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 hasCustomPrompt="1"/>
          </p:nvPr>
        </p:nvSpPr>
        <p:spPr>
          <a:xfrm>
            <a:off x="6833875" y="28617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5623687" y="158004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4562887" y="231156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_1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67635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21050" y="1841400"/>
            <a:ext cx="27033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25884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1"/>
          </p:nvPr>
        </p:nvSpPr>
        <p:spPr>
          <a:xfrm>
            <a:off x="721050" y="2654895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_1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5814575" y="381300"/>
            <a:ext cx="2616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1"/>
          </p:nvPr>
        </p:nvSpPr>
        <p:spPr>
          <a:xfrm>
            <a:off x="5296625" y="2652950"/>
            <a:ext cx="31338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13225" y="380849"/>
            <a:ext cx="37176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713219" y="2597342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2"/>
          </p:nvPr>
        </p:nvSpPr>
        <p:spPr>
          <a:xfrm>
            <a:off x="6705113" y="2600546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3"/>
          </p:nvPr>
        </p:nvSpPr>
        <p:spPr>
          <a:xfrm>
            <a:off x="6705113" y="2064313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4"/>
          </p:nvPr>
        </p:nvSpPr>
        <p:spPr>
          <a:xfrm>
            <a:off x="713219" y="2067525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225" y="5140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8975" y="1168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6537" y="-2847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1862" y="-78567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_1_2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706625" y="475488"/>
            <a:ext cx="5858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subTitle" idx="1"/>
          </p:nvPr>
        </p:nvSpPr>
        <p:spPr>
          <a:xfrm>
            <a:off x="707150" y="3493001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ubTitle" idx="2"/>
          </p:nvPr>
        </p:nvSpPr>
        <p:spPr>
          <a:xfrm>
            <a:off x="3403425" y="3493001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3"/>
          </p:nvPr>
        </p:nvSpPr>
        <p:spPr>
          <a:xfrm>
            <a:off x="6100750" y="3493042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4"/>
          </p:nvPr>
        </p:nvSpPr>
        <p:spPr>
          <a:xfrm>
            <a:off x="709400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5"/>
          </p:nvPr>
        </p:nvSpPr>
        <p:spPr>
          <a:xfrm>
            <a:off x="3405675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6"/>
          </p:nvPr>
        </p:nvSpPr>
        <p:spPr>
          <a:xfrm>
            <a:off x="6103000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611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3"/>
          </p:nvPr>
        </p:nvSpPr>
        <p:spPr>
          <a:xfrm>
            <a:off x="6094675" y="248558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4"/>
          </p:nvPr>
        </p:nvSpPr>
        <p:spPr>
          <a:xfrm>
            <a:off x="6094675" y="822550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5"/>
          </p:nvPr>
        </p:nvSpPr>
        <p:spPr>
          <a:xfrm>
            <a:off x="6094675" y="3545101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6"/>
          </p:nvPr>
        </p:nvSpPr>
        <p:spPr>
          <a:xfrm>
            <a:off x="6094675" y="2179669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1"/>
          </p:nvPr>
        </p:nvSpPr>
        <p:spPr>
          <a:xfrm>
            <a:off x="70662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2"/>
          </p:nvPr>
        </p:nvSpPr>
        <p:spPr>
          <a:xfrm>
            <a:off x="3403950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3"/>
          </p:nvPr>
        </p:nvSpPr>
        <p:spPr>
          <a:xfrm>
            <a:off x="609467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4"/>
          </p:nvPr>
        </p:nvSpPr>
        <p:spPr>
          <a:xfrm>
            <a:off x="70662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5"/>
          </p:nvPr>
        </p:nvSpPr>
        <p:spPr>
          <a:xfrm>
            <a:off x="3403950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6"/>
          </p:nvPr>
        </p:nvSpPr>
        <p:spPr>
          <a:xfrm>
            <a:off x="609467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7"/>
          </p:nvPr>
        </p:nvSpPr>
        <p:spPr>
          <a:xfrm>
            <a:off x="70662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8"/>
          </p:nvPr>
        </p:nvSpPr>
        <p:spPr>
          <a:xfrm>
            <a:off x="3403950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9"/>
          </p:nvPr>
        </p:nvSpPr>
        <p:spPr>
          <a:xfrm>
            <a:off x="609467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13"/>
          </p:nvPr>
        </p:nvSpPr>
        <p:spPr>
          <a:xfrm>
            <a:off x="70662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14"/>
          </p:nvPr>
        </p:nvSpPr>
        <p:spPr>
          <a:xfrm>
            <a:off x="3403950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5"/>
          </p:nvPr>
        </p:nvSpPr>
        <p:spPr>
          <a:xfrm>
            <a:off x="609467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861575" y="683300"/>
            <a:ext cx="4569000" cy="1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8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5337150" y="2140825"/>
            <a:ext cx="30936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42225" y="3289325"/>
            <a:ext cx="30957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42225" y="1302200"/>
            <a:ext cx="42981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7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3" r:id="rId18"/>
    <p:sldLayoutId id="2147483674" r:id="rId19"/>
    <p:sldLayoutId id="2147483675" r:id="rId20"/>
    <p:sldLayoutId id="2147483677" r:id="rId21"/>
    <p:sldLayoutId id="2147483678" r:id="rId22"/>
    <p:sldLayoutId id="2147483679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24.jpe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25.jpe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addyouremail@freepik.com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 err="1"/>
              <a:t>Listar</a:t>
            </a:r>
            <a:r>
              <a:rPr lang="en-US" dirty="0"/>
              <a:t> as </a:t>
            </a:r>
            <a:r>
              <a:rPr lang="en-US" dirty="0" err="1"/>
              <a:t>ideias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simples 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organizer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ideias</a:t>
            </a:r>
            <a:endParaRPr lang="en-US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rdo"/>
              <a:buChar char="●"/>
            </a:pP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esquecer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subTitle" idx="1"/>
          </p:nvPr>
        </p:nvSpPr>
        <p:spPr>
          <a:xfrm>
            <a:off x="4187906" y="3519472"/>
            <a:ext cx="4792807" cy="636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Saldo da Balança Comercial Brasileira de 2010 a 2020 (em US$ bilhões) </a:t>
            </a:r>
            <a:endParaRPr sz="1600" dirty="0"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9150" y="-1334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125" y="2381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5" y="16461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806825" y="204165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00" y="23244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425" y="36043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00" y="881338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">
            <a:off x="611167" y="2555715"/>
            <a:ext cx="1775044" cy="160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D720128-DCD9-4DA8-BAC7-F90F1A5F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37" y="678508"/>
            <a:ext cx="5130838" cy="26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subTitle" idx="1"/>
          </p:nvPr>
        </p:nvSpPr>
        <p:spPr>
          <a:xfrm>
            <a:off x="4213068" y="3771331"/>
            <a:ext cx="4792807" cy="636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Produção e Exportação Brasileiras no Ranking Mundial em 2020 </a:t>
            </a:r>
            <a:endParaRPr sz="1600" dirty="0"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9150" y="-1334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125" y="2381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5" y="16461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806825" y="204165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00" y="23244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425" y="36043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00" y="881338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">
            <a:off x="611167" y="2555715"/>
            <a:ext cx="1775044" cy="160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696AC83-8CDC-42FC-BB54-D40E3E4D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636" y="878425"/>
            <a:ext cx="5204578" cy="27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650" y="-20406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50" y="12973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 txBox="1">
            <a:spLocks noGrp="1"/>
          </p:cNvSpPr>
          <p:nvPr>
            <p:ph type="title"/>
          </p:nvPr>
        </p:nvSpPr>
        <p:spPr>
          <a:xfrm>
            <a:off x="732575" y="2473925"/>
            <a:ext cx="4099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PRODUTO</a:t>
            </a:r>
            <a:endParaRPr dirty="0"/>
          </a:p>
        </p:txBody>
      </p:sp>
      <p:sp>
        <p:nvSpPr>
          <p:cNvPr id="511" name="Google Shape;511;p57"/>
          <p:cNvSpPr txBox="1">
            <a:spLocks noGrp="1"/>
          </p:cNvSpPr>
          <p:nvPr>
            <p:ph type="title" idx="2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2" name="Google Shape;512;p57"/>
          <p:cNvSpPr txBox="1">
            <a:spLocks noGrp="1"/>
          </p:cNvSpPr>
          <p:nvPr>
            <p:ph type="subTitle" idx="1"/>
          </p:nvPr>
        </p:nvSpPr>
        <p:spPr>
          <a:xfrm>
            <a:off x="732575" y="3299049"/>
            <a:ext cx="409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 Tecnologia</a:t>
            </a:r>
            <a:endParaRPr dirty="0"/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00" y="2118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974" y="1235906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6">
            <a:alphaModFix/>
          </a:blip>
          <a:srcRect t="-12106" b="-3741"/>
          <a:stretch/>
        </p:blipFill>
        <p:spPr>
          <a:xfrm>
            <a:off x="5772025" y="2815149"/>
            <a:ext cx="1782850" cy="1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81807">
            <a:off x="5550166" y="1699712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986" y="1072151"/>
            <a:ext cx="61699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6298734">
            <a:off x="5467954" y="2471665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338187" y="770375"/>
            <a:ext cx="1952275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4" y="2617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379" y="-112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4235">
            <a:off x="744969" y="1444317"/>
            <a:ext cx="3408966" cy="114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94514">
            <a:off x="724042" y="1390113"/>
            <a:ext cx="3408968" cy="129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58"/>
          <p:cNvGrpSpPr/>
          <p:nvPr/>
        </p:nvGrpSpPr>
        <p:grpSpPr>
          <a:xfrm>
            <a:off x="2064088" y="1635953"/>
            <a:ext cx="1988826" cy="2734294"/>
            <a:chOff x="-734425" y="725975"/>
            <a:chExt cx="2684700" cy="3691500"/>
          </a:xfrm>
        </p:grpSpPr>
        <p:sp>
          <p:nvSpPr>
            <p:cNvPr id="529" name="Google Shape;529;p58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586" y="866576"/>
            <a:ext cx="61699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8"/>
          <p:cNvSpPr txBox="1">
            <a:spLocks noGrp="1"/>
          </p:cNvSpPr>
          <p:nvPr>
            <p:ph type="title"/>
          </p:nvPr>
        </p:nvSpPr>
        <p:spPr>
          <a:xfrm>
            <a:off x="5624610" y="381300"/>
            <a:ext cx="31338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REVOLUTION</a:t>
            </a:r>
            <a:endParaRPr dirty="0"/>
          </a:p>
        </p:txBody>
      </p:sp>
      <p:sp>
        <p:nvSpPr>
          <p:cNvPr id="535" name="Google Shape;535;p58"/>
          <p:cNvSpPr txBox="1">
            <a:spLocks noGrp="1"/>
          </p:cNvSpPr>
          <p:nvPr>
            <p:ph type="subTitle" idx="1"/>
          </p:nvPr>
        </p:nvSpPr>
        <p:spPr>
          <a:xfrm>
            <a:off x="5296624" y="1132185"/>
            <a:ext cx="3726189" cy="3406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  <a:latin typeface="Muli"/>
              </a:rPr>
              <a:t>O REVOLUTION, é um complexo simbiótico acrescido de nutrientes, hormônios naturais e substâncias húmicas, provenientes de matérias primas nobres e naturalmente orgânicas, que são a fase final da decomposição da matéria orgânica, por esse motivo expressam grande parte de suas propriedades coloidais em benefícios do solo e da planta, possui grande poder quelante e complexante, disponibilizando gradativamente e naturalmente os nutrientes e insumos aplicados na cultura.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36" name="Google Shape;536;p58"/>
          <p:cNvPicPr preferRelativeResize="0"/>
          <p:nvPr/>
        </p:nvPicPr>
        <p:blipFill rotWithShape="1">
          <a:blip r:embed="rId7">
            <a:alphaModFix/>
          </a:blip>
          <a:srcRect l="12269" t="754" r="40883"/>
          <a:stretch/>
        </p:blipFill>
        <p:spPr>
          <a:xfrm>
            <a:off x="2202775" y="1799525"/>
            <a:ext cx="1711452" cy="24131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7" name="Google Shape;537;p58"/>
          <p:cNvSpPr/>
          <p:nvPr/>
        </p:nvSpPr>
        <p:spPr>
          <a:xfrm rot="5400000">
            <a:off x="2873625" y="2690150"/>
            <a:ext cx="549600" cy="47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EECB8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183300" y="314745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7991" y="1913784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1491" y="38912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802674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&amp; CONCORRÊNCIA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6" name="Google Shape;596;p60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Os desafios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endParaRPr dirty="0"/>
          </a:p>
        </p:txBody>
      </p:sp>
      <p:sp>
        <p:nvSpPr>
          <p:cNvPr id="609" name="Google Shape;609;p61"/>
          <p:cNvSpPr txBox="1">
            <a:spLocks noGrp="1"/>
          </p:cNvSpPr>
          <p:nvPr>
            <p:ph type="subTitle" idx="4294967295"/>
          </p:nvPr>
        </p:nvSpPr>
        <p:spPr>
          <a:xfrm>
            <a:off x="714800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Despite being red, Mars is a cold place, not hot. The planet is full of iron oxide with reddish cast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61"/>
          <p:cNvSpPr txBox="1">
            <a:spLocks noGrp="1"/>
          </p:cNvSpPr>
          <p:nvPr>
            <p:ph type="subTitle" idx="4294967295"/>
          </p:nvPr>
        </p:nvSpPr>
        <p:spPr>
          <a:xfrm>
            <a:off x="3517498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a gas giant and the biggest planet in our Solar System. Jupiter is the fourth-brightest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61"/>
          <p:cNvSpPr txBox="1">
            <a:spLocks noGrp="1"/>
          </p:cNvSpPr>
          <p:nvPr>
            <p:ph type="subTitle" idx="4294967295"/>
          </p:nvPr>
        </p:nvSpPr>
        <p:spPr>
          <a:xfrm>
            <a:off x="6320176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Yes, this is the ringed one. It’s a gas giant, composed mostly of hydrogen and helium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61"/>
          <p:cNvSpPr txBox="1">
            <a:spLocks noGrp="1"/>
          </p:cNvSpPr>
          <p:nvPr>
            <p:ph type="subTitle" idx="4294967295"/>
          </p:nvPr>
        </p:nvSpPr>
        <p:spPr>
          <a:xfrm>
            <a:off x="713225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61"/>
          <p:cNvSpPr txBox="1">
            <a:spLocks noGrp="1"/>
          </p:cNvSpPr>
          <p:nvPr>
            <p:ph type="subTitle" idx="4294967295"/>
          </p:nvPr>
        </p:nvSpPr>
        <p:spPr>
          <a:xfrm>
            <a:off x="3515917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61"/>
          <p:cNvSpPr txBox="1">
            <a:spLocks noGrp="1"/>
          </p:cNvSpPr>
          <p:nvPr>
            <p:ph type="subTitle" idx="4294967295"/>
          </p:nvPr>
        </p:nvSpPr>
        <p:spPr>
          <a:xfrm>
            <a:off x="6318608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325" y="-20686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50" y="-14783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691" y="231872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000" y="21611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96320">
            <a:off x="6861828" y="624899"/>
            <a:ext cx="1344326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4116" y="42247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35;p58">
            <a:extLst>
              <a:ext uri="{FF2B5EF4-FFF2-40B4-BE49-F238E27FC236}">
                <a16:creationId xmlns:a16="http://schemas.microsoft.com/office/drawing/2014/main" id="{2A443B04-BD5E-4CDE-AE7A-302F59A23ABF}"/>
              </a:ext>
            </a:extLst>
          </p:cNvPr>
          <p:cNvSpPr txBox="1">
            <a:spLocks/>
          </p:cNvSpPr>
          <p:nvPr/>
        </p:nvSpPr>
        <p:spPr>
          <a:xfrm>
            <a:off x="330941" y="1064386"/>
            <a:ext cx="5987667" cy="3406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pt-BR" dirty="0">
                <a:solidFill>
                  <a:schemeClr val="accent2"/>
                </a:solidFill>
                <a:latin typeface="Muli"/>
              </a:rPr>
              <a:t>O </a:t>
            </a:r>
            <a: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  <a:t>marketing no agronegócio</a:t>
            </a:r>
            <a:r>
              <a:rPr lang="pt-BR" b="0" i="0" dirty="0">
                <a:solidFill>
                  <a:schemeClr val="accent2"/>
                </a:solidFill>
                <a:effectLst/>
                <a:latin typeface="Santander Text"/>
              </a:rPr>
              <a:t> é segmentado em 3 elos. São eles:</a:t>
            </a: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  <a:t>1. Antes da porteira das fazendas</a:t>
            </a:r>
            <a:b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</a:br>
            <a:r>
              <a:rPr lang="pt-BR" b="0" i="0" dirty="0">
                <a:solidFill>
                  <a:schemeClr val="accent2"/>
                </a:solidFill>
                <a:effectLst/>
                <a:latin typeface="Santander Text"/>
              </a:rPr>
              <a:t>'É o marketing dos insumos, fertilizantes, máquinas agrícolas e serviços para o produtor rural', diz.</a:t>
            </a: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  <a:t>2. Dentro das fazendas</a:t>
            </a:r>
            <a:b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</a:br>
            <a:r>
              <a:rPr lang="pt-BR" b="0" i="0" dirty="0">
                <a:solidFill>
                  <a:schemeClr val="accent2"/>
                </a:solidFill>
                <a:effectLst/>
                <a:latin typeface="Santander Text"/>
              </a:rPr>
              <a:t>'É a produção agropecuária para os clientes e compradores, como indústrias e consumidores que tem acesso aos produtos in natura'.</a:t>
            </a: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  <a:t>3. Após a porteira</a:t>
            </a:r>
            <a:br>
              <a:rPr lang="pt-BR" b="1" i="0" dirty="0">
                <a:solidFill>
                  <a:schemeClr val="accent2"/>
                </a:solidFill>
                <a:effectLst/>
                <a:latin typeface="Santander Text"/>
              </a:rPr>
            </a:br>
            <a:r>
              <a:rPr lang="pt-BR" b="0" i="0" dirty="0">
                <a:solidFill>
                  <a:schemeClr val="accent2"/>
                </a:solidFill>
                <a:effectLst/>
                <a:latin typeface="Santander Text"/>
              </a:rPr>
              <a:t>'É o marketing realizado por empresas como a Cacau Show e Unilever, referente a alimentos e derivados trabalhados com foco no consumidor final'.</a:t>
            </a:r>
            <a:r>
              <a:rPr lang="pt-BR" dirty="0">
                <a:solidFill>
                  <a:schemeClr val="accent2"/>
                </a:solidFill>
              </a:rPr>
              <a:t/>
            </a:r>
            <a:br>
              <a:rPr lang="pt-BR" dirty="0">
                <a:solidFill>
                  <a:schemeClr val="accent2"/>
                </a:solidFill>
              </a:rPr>
            </a:br>
            <a:endParaRPr lang="pt-BR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67635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IMAGEM SEMPRE REFORÇA O CONCEITO</a:t>
            </a:r>
            <a:endParaRPr dirty="0"/>
          </a:p>
        </p:txBody>
      </p:sp>
      <p:sp>
        <p:nvSpPr>
          <p:cNvPr id="633" name="Google Shape;633;p63"/>
          <p:cNvSpPr/>
          <p:nvPr/>
        </p:nvSpPr>
        <p:spPr>
          <a:xfrm>
            <a:off x="8440089" y="53950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subTitle" idx="1"/>
          </p:nvPr>
        </p:nvSpPr>
        <p:spPr>
          <a:xfrm>
            <a:off x="721050" y="1841399"/>
            <a:ext cx="2703300" cy="2101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De facto, o Agronegócio Brasileiro, tornou-se a mola propulsora da economia nacional nas últimas décadas, o segmento é responsável, por 30% do PIB, 46% das exportações e gera 1/3 dos empregos no país.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636" name="Google Shape;6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4075" y="2421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6468">
            <a:off x="3303174" y="2597175"/>
            <a:ext cx="1887292" cy="19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564383" y="302835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CAD450E-E851-4C1F-B5BE-C23729AD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62" y="1488860"/>
            <a:ext cx="1905000" cy="16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dos a Uma Só Voz">
            <a:extLst>
              <a:ext uri="{FF2B5EF4-FFF2-40B4-BE49-F238E27FC236}">
                <a16:creationId xmlns:a16="http://schemas.microsoft.com/office/drawing/2014/main" id="{BE635906-982B-4776-A539-1ADB1716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28" y="3179199"/>
            <a:ext cx="1905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4"/>
          <p:cNvPicPr preferRelativeResize="0"/>
          <p:nvPr/>
        </p:nvPicPr>
        <p:blipFill rotWithShape="1">
          <a:blip r:embed="rId3">
            <a:alphaModFix/>
          </a:blip>
          <a:srcRect b="69134"/>
          <a:stretch/>
        </p:blipFill>
        <p:spPr>
          <a:xfrm>
            <a:off x="357600" y="1594641"/>
            <a:ext cx="3571874" cy="109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60554">
            <a:off x="369750" y="10672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21178" y="1546999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4"/>
          <p:cNvPicPr preferRelativeResize="0"/>
          <p:nvPr/>
        </p:nvPicPr>
        <p:blipFill rotWithShape="1">
          <a:blip r:embed="rId3">
            <a:alphaModFix/>
          </a:blip>
          <a:srcRect b="69134"/>
          <a:stretch/>
        </p:blipFill>
        <p:spPr>
          <a:xfrm>
            <a:off x="3142500" y="1662179"/>
            <a:ext cx="3571874" cy="109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92678">
            <a:off x="3852025" y="1269329"/>
            <a:ext cx="1782849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33852">
            <a:off x="3995078" y="1521324"/>
            <a:ext cx="1344326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 rotWithShape="1">
          <a:blip r:embed="rId3">
            <a:alphaModFix/>
          </a:blip>
          <a:srcRect r="34597" b="69134"/>
          <a:stretch/>
        </p:blipFill>
        <p:spPr>
          <a:xfrm>
            <a:off x="5616375" y="1501500"/>
            <a:ext cx="2336100" cy="109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875" y="130451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328" y="1396624"/>
            <a:ext cx="1344325" cy="11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64"/>
          <p:cNvCxnSpPr/>
          <p:nvPr/>
        </p:nvCxnSpPr>
        <p:spPr>
          <a:xfrm>
            <a:off x="8570950" y="16665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64"/>
          <p:cNvSpPr txBox="1">
            <a:spLocks noGrp="1"/>
          </p:cNvSpPr>
          <p:nvPr>
            <p:ph type="title"/>
          </p:nvPr>
        </p:nvSpPr>
        <p:spPr>
          <a:xfrm>
            <a:off x="706625" y="475488"/>
            <a:ext cx="58584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AVALIAÇÕES</a:t>
            </a:r>
            <a:endParaRPr dirty="0"/>
          </a:p>
        </p:txBody>
      </p:sp>
      <p:pic>
        <p:nvPicPr>
          <p:cNvPr id="654" name="Google Shape;654;p64"/>
          <p:cNvPicPr preferRelativeResize="0"/>
          <p:nvPr/>
        </p:nvPicPr>
        <p:blipFill rotWithShape="1">
          <a:blip r:embed="rId6">
            <a:alphaModFix/>
          </a:blip>
          <a:srcRect l="38784" t="16702" r="38786" b="49520"/>
          <a:stretch/>
        </p:blipFill>
        <p:spPr>
          <a:xfrm>
            <a:off x="1203563" y="1512188"/>
            <a:ext cx="1344300" cy="13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>
            <a:spLocks noGrp="1"/>
          </p:cNvSpPr>
          <p:nvPr>
            <p:ph type="subTitle" idx="1"/>
          </p:nvPr>
        </p:nvSpPr>
        <p:spPr>
          <a:xfrm>
            <a:off x="707150" y="3493001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“Solução tecnologica Inovadora”</a:t>
            </a:r>
            <a:endParaRPr dirty="0"/>
          </a:p>
        </p:txBody>
      </p:sp>
      <p:sp>
        <p:nvSpPr>
          <p:cNvPr id="656" name="Google Shape;656;p64"/>
          <p:cNvSpPr txBox="1">
            <a:spLocks noGrp="1"/>
          </p:cNvSpPr>
          <p:nvPr>
            <p:ph type="subTitle" idx="2"/>
          </p:nvPr>
        </p:nvSpPr>
        <p:spPr>
          <a:xfrm>
            <a:off x="3403425" y="3493001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“Solução </a:t>
            </a:r>
            <a:r>
              <a:rPr lang="pt-BR" dirty="0" err="1"/>
              <a:t>tecnologica</a:t>
            </a:r>
            <a:r>
              <a:rPr lang="pt-BR" dirty="0"/>
              <a:t> Inovadora”</a:t>
            </a:r>
          </a:p>
        </p:txBody>
      </p:sp>
      <p:sp>
        <p:nvSpPr>
          <p:cNvPr id="657" name="Google Shape;657;p64"/>
          <p:cNvSpPr txBox="1">
            <a:spLocks noGrp="1"/>
          </p:cNvSpPr>
          <p:nvPr>
            <p:ph type="subTitle" idx="3"/>
          </p:nvPr>
        </p:nvSpPr>
        <p:spPr>
          <a:xfrm>
            <a:off x="6100750" y="3493042"/>
            <a:ext cx="23361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“Solução </a:t>
            </a:r>
            <a:r>
              <a:rPr lang="pt-BR" dirty="0" err="1"/>
              <a:t>tecnologica</a:t>
            </a:r>
            <a:r>
              <a:rPr lang="pt-BR" dirty="0"/>
              <a:t> Inovadora”</a:t>
            </a:r>
          </a:p>
        </p:txBody>
      </p:sp>
      <p:sp>
        <p:nvSpPr>
          <p:cNvPr id="658" name="Google Shape;658;p64"/>
          <p:cNvSpPr txBox="1">
            <a:spLocks noGrp="1"/>
          </p:cNvSpPr>
          <p:nvPr>
            <p:ph type="subTitle" idx="4"/>
          </p:nvPr>
        </p:nvSpPr>
        <p:spPr>
          <a:xfrm>
            <a:off x="709400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Gabriel</a:t>
            </a:r>
            <a:endParaRPr dirty="0"/>
          </a:p>
        </p:txBody>
      </p:sp>
      <p:sp>
        <p:nvSpPr>
          <p:cNvPr id="659" name="Google Shape;659;p64"/>
          <p:cNvSpPr txBox="1">
            <a:spLocks noGrp="1"/>
          </p:cNvSpPr>
          <p:nvPr>
            <p:ph type="subTitle" idx="5"/>
          </p:nvPr>
        </p:nvSpPr>
        <p:spPr>
          <a:xfrm>
            <a:off x="3405675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Suzana</a:t>
            </a:r>
            <a:endParaRPr dirty="0"/>
          </a:p>
        </p:txBody>
      </p:sp>
      <p:sp>
        <p:nvSpPr>
          <p:cNvPr id="660" name="Google Shape;660;p64"/>
          <p:cNvSpPr txBox="1">
            <a:spLocks noGrp="1"/>
          </p:cNvSpPr>
          <p:nvPr>
            <p:ph type="subTitle" idx="6"/>
          </p:nvPr>
        </p:nvSpPr>
        <p:spPr>
          <a:xfrm>
            <a:off x="6103000" y="303025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Rafael</a:t>
            </a:r>
            <a:endParaRPr dirty="0"/>
          </a:p>
        </p:txBody>
      </p:sp>
      <p:pic>
        <p:nvPicPr>
          <p:cNvPr id="661" name="Google Shape;661;p64"/>
          <p:cNvPicPr preferRelativeResize="0"/>
          <p:nvPr/>
        </p:nvPicPr>
        <p:blipFill rotWithShape="1">
          <a:blip r:embed="rId7">
            <a:alphaModFix/>
          </a:blip>
          <a:srcRect l="12434" t="4458" r="12434" b="45842"/>
          <a:stretch/>
        </p:blipFill>
        <p:spPr>
          <a:xfrm>
            <a:off x="3899850" y="1512200"/>
            <a:ext cx="1344300" cy="13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2" name="Google Shape;662;p64"/>
          <p:cNvPicPr preferRelativeResize="0"/>
          <p:nvPr/>
        </p:nvPicPr>
        <p:blipFill rotWithShape="1">
          <a:blip r:embed="rId6">
            <a:alphaModFix/>
          </a:blip>
          <a:srcRect l="16992" t="23735" r="60578" b="42488"/>
          <a:stretch/>
        </p:blipFill>
        <p:spPr>
          <a:xfrm>
            <a:off x="6597175" y="1512200"/>
            <a:ext cx="1344300" cy="13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0281">
            <a:off x="-2292129" y="3830847"/>
            <a:ext cx="3408965" cy="12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TAMANHO DO MERCADO</a:t>
            </a:r>
            <a:endParaRPr dirty="0"/>
          </a:p>
        </p:txBody>
      </p:sp>
      <p:pic>
        <p:nvPicPr>
          <p:cNvPr id="729" name="Google Shape;72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450" y="-22739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125" y="-318137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541" y="127550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1000" y="5620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2600" y="2610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2742803-FAF4-4F44-A0EE-567E1C14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8" y="1100238"/>
            <a:ext cx="7960251" cy="39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7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locomotiva agrícola brasileira assusta a concorrência mundial.</a:t>
            </a:r>
            <a:endParaRPr lang="pt-BR" dirty="0"/>
          </a:p>
        </p:txBody>
      </p:sp>
      <p:sp>
        <p:nvSpPr>
          <p:cNvPr id="829" name="Google Shape;829;p67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No Brasil, um dos grandes entraves da competitividade do agronegócio é a logística.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0" name="Google Shape;830;p67"/>
          <p:cNvSpPr txBox="1">
            <a:spLocks noGrp="1"/>
          </p:cNvSpPr>
          <p:nvPr>
            <p:ph type="subTitle" idx="3"/>
          </p:nvPr>
        </p:nvSpPr>
        <p:spPr>
          <a:xfrm>
            <a:off x="6094675" y="2694691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agricultura digital está revolucionando o setor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831" name="Google Shape;831;p67"/>
          <p:cNvSpPr txBox="1">
            <a:spLocks noGrp="1"/>
          </p:cNvSpPr>
          <p:nvPr>
            <p:ph type="subTitle" idx="4"/>
          </p:nvPr>
        </p:nvSpPr>
        <p:spPr>
          <a:xfrm>
            <a:off x="6104757" y="699345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IMPOSSIÇÕES DO MERCADO EXTERNO</a:t>
            </a:r>
            <a:endParaRPr dirty="0"/>
          </a:p>
        </p:txBody>
      </p:sp>
      <p:sp>
        <p:nvSpPr>
          <p:cNvPr id="832" name="Google Shape;832;p67"/>
          <p:cNvSpPr txBox="1">
            <a:spLocks noGrp="1"/>
          </p:cNvSpPr>
          <p:nvPr>
            <p:ph type="subTitle" idx="5"/>
          </p:nvPr>
        </p:nvSpPr>
        <p:spPr>
          <a:xfrm>
            <a:off x="6079813" y="3392673"/>
            <a:ext cx="2336100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OTIMIZAÇÃO DE RECURSOS</a:t>
            </a:r>
            <a:endParaRPr dirty="0"/>
          </a:p>
        </p:txBody>
      </p:sp>
      <p:sp>
        <p:nvSpPr>
          <p:cNvPr id="833" name="Google Shape;833;p67"/>
          <p:cNvSpPr txBox="1">
            <a:spLocks noGrp="1"/>
          </p:cNvSpPr>
          <p:nvPr>
            <p:ph type="subTitle" idx="6"/>
          </p:nvPr>
        </p:nvSpPr>
        <p:spPr>
          <a:xfrm>
            <a:off x="6089890" y="1979433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INVESTIMENTO EM TECNOLOGIA E INOVAÇÃO</a:t>
            </a:r>
            <a:endParaRPr dirty="0"/>
          </a:p>
        </p:txBody>
      </p:sp>
      <p:sp>
        <p:nvSpPr>
          <p:cNvPr id="834" name="Google Shape;834;p67"/>
          <p:cNvSpPr txBox="1">
            <a:spLocks noGrp="1"/>
          </p:cNvSpPr>
          <p:nvPr>
            <p:ph type="title"/>
          </p:nvPr>
        </p:nvSpPr>
        <p:spPr>
          <a:xfrm>
            <a:off x="713224" y="475488"/>
            <a:ext cx="385877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CONCORRÊNCIA</a:t>
            </a:r>
            <a:endParaRPr dirty="0"/>
          </a:p>
        </p:txBody>
      </p:sp>
      <p:pic>
        <p:nvPicPr>
          <p:cNvPr id="835" name="Google Shape;8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1102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05768">
            <a:off x="608975" y="2159913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99" y="3335575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646" y="1404194"/>
            <a:ext cx="704750" cy="70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60153">
            <a:off x="1293604" y="1456848"/>
            <a:ext cx="1887293" cy="19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72287">
            <a:off x="1917088" y="1355677"/>
            <a:ext cx="1026100" cy="233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8461" y="3287351"/>
            <a:ext cx="616990" cy="6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67"/>
          <p:cNvGrpSpPr/>
          <p:nvPr/>
        </p:nvGrpSpPr>
        <p:grpSpPr>
          <a:xfrm>
            <a:off x="5455367" y="1126594"/>
            <a:ext cx="431733" cy="462611"/>
            <a:chOff x="4149138" y="4121151"/>
            <a:chExt cx="344065" cy="368644"/>
          </a:xfrm>
        </p:grpSpPr>
        <p:sp>
          <p:nvSpPr>
            <p:cNvPr id="843" name="Google Shape;843;p6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7"/>
          <p:cNvGrpSpPr/>
          <p:nvPr/>
        </p:nvGrpSpPr>
        <p:grpSpPr>
          <a:xfrm>
            <a:off x="5472680" y="2521868"/>
            <a:ext cx="397034" cy="394214"/>
            <a:chOff x="1408777" y="3680964"/>
            <a:chExt cx="357720" cy="355148"/>
          </a:xfrm>
        </p:grpSpPr>
        <p:sp>
          <p:nvSpPr>
            <p:cNvPr id="856" name="Google Shape;856;p67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7"/>
          <p:cNvGrpSpPr/>
          <p:nvPr/>
        </p:nvGrpSpPr>
        <p:grpSpPr>
          <a:xfrm>
            <a:off x="5504837" y="3867877"/>
            <a:ext cx="332620" cy="394197"/>
            <a:chOff x="3122257" y="1508594"/>
            <a:chExt cx="294850" cy="349434"/>
          </a:xfrm>
        </p:grpSpPr>
        <p:sp>
          <p:nvSpPr>
            <p:cNvPr id="862" name="Google Shape;862;p6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BIOTECH AGRO</a:t>
            </a:r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nova tecnologia a serviço do Agronegocio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981"/>
            <a:ext cx="5562296" cy="240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NEGOCIO</a:t>
            </a:r>
            <a:endParaRPr dirty="0"/>
          </a:p>
        </p:txBody>
      </p:sp>
      <p:sp>
        <p:nvSpPr>
          <p:cNvPr id="872" name="Google Shape;872;p68"/>
          <p:cNvSpPr txBox="1">
            <a:spLocks noGrp="1"/>
          </p:cNvSpPr>
          <p:nvPr>
            <p:ph type="title" idx="2"/>
          </p:nvPr>
        </p:nvSpPr>
        <p:spPr>
          <a:xfrm>
            <a:off x="6833875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3" name="Google Shape;873;p68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 smtClean="0"/>
              <a:t>A </a:t>
            </a:r>
            <a:r>
              <a:rPr lang="pt-BR" dirty="0"/>
              <a:t>natureza cria, o </a:t>
            </a:r>
            <a:r>
              <a:rPr lang="pt-BR" dirty="0" err="1" smtClean="0"/>
              <a:t>agronegocio</a:t>
            </a:r>
            <a:r>
              <a:rPr lang="pt-BR" dirty="0" smtClean="0"/>
              <a:t> </a:t>
            </a:r>
            <a:r>
              <a:rPr lang="pt-BR" dirty="0"/>
              <a:t>melhora.</a:t>
            </a:r>
            <a:endParaRPr dirty="0"/>
          </a:p>
        </p:txBody>
      </p:sp>
      <p:pic>
        <p:nvPicPr>
          <p:cNvPr id="874" name="Google Shape;8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-182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500" y="13833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38697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084050" y="986125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775" y="18994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800" y="1130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20239">
            <a:off x="1084050" y="2410313"/>
            <a:ext cx="1797024" cy="18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849632">
            <a:off x="2147917" y="218615"/>
            <a:ext cx="1775044" cy="160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75" y="3162925"/>
            <a:ext cx="3571874" cy="355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69"/>
          <p:cNvCxnSpPr>
            <a:stCxn id="888" idx="2"/>
            <a:endCxn id="889" idx="6"/>
          </p:cNvCxnSpPr>
          <p:nvPr/>
        </p:nvCxnSpPr>
        <p:spPr>
          <a:xfrm>
            <a:off x="1324375" y="2775925"/>
            <a:ext cx="649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69"/>
          <p:cNvSpPr/>
          <p:nvPr/>
        </p:nvSpPr>
        <p:spPr>
          <a:xfrm>
            <a:off x="13243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9"/>
          <p:cNvSpPr/>
          <p:nvPr/>
        </p:nvSpPr>
        <p:spPr>
          <a:xfrm>
            <a:off x="32731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9"/>
          <p:cNvSpPr/>
          <p:nvPr/>
        </p:nvSpPr>
        <p:spPr>
          <a:xfrm>
            <a:off x="52219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9"/>
          <p:cNvSpPr/>
          <p:nvPr/>
        </p:nvSpPr>
        <p:spPr>
          <a:xfrm>
            <a:off x="7170775" y="2450425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9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</a:rPr>
              <a:t>MODELO DE NEGOCIO</a:t>
            </a:r>
            <a:endParaRPr sz="3400" dirty="0">
              <a:solidFill>
                <a:schemeClr val="lt1"/>
              </a:solidFill>
            </a:endParaRPr>
          </a:p>
        </p:txBody>
      </p:sp>
      <p:sp>
        <p:nvSpPr>
          <p:cNvPr id="893" name="Google Shape;893;p69"/>
          <p:cNvSpPr txBox="1">
            <a:spLocks noGrp="1"/>
          </p:cNvSpPr>
          <p:nvPr>
            <p:ph type="subTitle" idx="4294967295"/>
          </p:nvPr>
        </p:nvSpPr>
        <p:spPr>
          <a:xfrm>
            <a:off x="785713" y="3595370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I</a:t>
            </a:r>
            <a:r>
              <a:rPr lang="pt-BR" sz="1400" dirty="0"/>
              <a:t>v</a:t>
            </a:r>
            <a:r>
              <a:rPr lang="en" sz="1400" dirty="0"/>
              <a:t>isita tecnica de um agronimo</a:t>
            </a:r>
            <a:endParaRPr sz="1400" dirty="0"/>
          </a:p>
        </p:txBody>
      </p:sp>
      <p:sp>
        <p:nvSpPr>
          <p:cNvPr id="894" name="Google Shape;894;p69"/>
          <p:cNvSpPr txBox="1">
            <a:spLocks noGrp="1"/>
          </p:cNvSpPr>
          <p:nvPr>
            <p:ph type="subTitle" idx="4294967295"/>
          </p:nvPr>
        </p:nvSpPr>
        <p:spPr>
          <a:xfrm>
            <a:off x="785713" y="3208935"/>
            <a:ext cx="212274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VISITA TECNICA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5" name="Google Shape;895;p69"/>
          <p:cNvSpPr txBox="1">
            <a:spLocks noGrp="1"/>
          </p:cNvSpPr>
          <p:nvPr>
            <p:ph type="subTitle" idx="4294967295"/>
          </p:nvPr>
        </p:nvSpPr>
        <p:spPr>
          <a:xfrm>
            <a:off x="2734513" y="3595370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insumos especificos para cada produtor</a:t>
            </a:r>
            <a:endParaRPr sz="1400" dirty="0"/>
          </a:p>
        </p:txBody>
      </p:sp>
      <p:sp>
        <p:nvSpPr>
          <p:cNvPr id="896" name="Google Shape;896;p69"/>
          <p:cNvSpPr txBox="1">
            <a:spLocks noGrp="1"/>
          </p:cNvSpPr>
          <p:nvPr>
            <p:ph type="subTitle" idx="4294967295"/>
          </p:nvPr>
        </p:nvSpPr>
        <p:spPr>
          <a:xfrm>
            <a:off x="2733163" y="320893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INSUMOS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7" name="Google Shape;897;p69"/>
          <p:cNvSpPr txBox="1">
            <a:spLocks noGrp="1"/>
          </p:cNvSpPr>
          <p:nvPr>
            <p:ph type="subTitle" idx="4294967295"/>
          </p:nvPr>
        </p:nvSpPr>
        <p:spPr>
          <a:xfrm>
            <a:off x="4683313" y="1500617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rações enrriquecidas para cada produtor</a:t>
            </a:r>
            <a:endParaRPr sz="1400" dirty="0"/>
          </a:p>
        </p:txBody>
      </p:sp>
      <p:sp>
        <p:nvSpPr>
          <p:cNvPr id="898" name="Google Shape;898;p69"/>
          <p:cNvSpPr txBox="1">
            <a:spLocks noGrp="1"/>
          </p:cNvSpPr>
          <p:nvPr>
            <p:ph type="subTitle" idx="4294967295"/>
          </p:nvPr>
        </p:nvSpPr>
        <p:spPr>
          <a:xfrm>
            <a:off x="4681963" y="111887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RAÇÕES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" name="Google Shape;899;p69"/>
          <p:cNvSpPr txBox="1">
            <a:spLocks noGrp="1"/>
          </p:cNvSpPr>
          <p:nvPr>
            <p:ph type="subTitle" idx="4294967295"/>
          </p:nvPr>
        </p:nvSpPr>
        <p:spPr>
          <a:xfrm>
            <a:off x="6632112" y="1500617"/>
            <a:ext cx="1806807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Transporte de cargas vivas indepedente do tamanho do produtor</a:t>
            </a:r>
            <a:endParaRPr sz="1400" dirty="0"/>
          </a:p>
        </p:txBody>
      </p:sp>
      <p:sp>
        <p:nvSpPr>
          <p:cNvPr id="900" name="Google Shape;900;p69"/>
          <p:cNvSpPr txBox="1">
            <a:spLocks noGrp="1"/>
          </p:cNvSpPr>
          <p:nvPr>
            <p:ph type="subTitle" idx="4294967295"/>
          </p:nvPr>
        </p:nvSpPr>
        <p:spPr>
          <a:xfrm>
            <a:off x="6630763" y="1118875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TANSPORTE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01" name="Google Shape;901;p69"/>
          <p:cNvGrpSpPr/>
          <p:nvPr/>
        </p:nvGrpSpPr>
        <p:grpSpPr>
          <a:xfrm>
            <a:off x="1489168" y="2603116"/>
            <a:ext cx="318721" cy="345615"/>
            <a:chOff x="2216956" y="1510503"/>
            <a:chExt cx="318721" cy="345615"/>
          </a:xfrm>
        </p:grpSpPr>
        <p:sp>
          <p:nvSpPr>
            <p:cNvPr id="902" name="Google Shape;902;p69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9"/>
          <p:cNvGrpSpPr/>
          <p:nvPr/>
        </p:nvGrpSpPr>
        <p:grpSpPr>
          <a:xfrm>
            <a:off x="3456551" y="2600109"/>
            <a:ext cx="284251" cy="351694"/>
            <a:chOff x="3576626" y="1975821"/>
            <a:chExt cx="284251" cy="351694"/>
          </a:xfrm>
        </p:grpSpPr>
        <p:sp>
          <p:nvSpPr>
            <p:cNvPr id="908" name="Google Shape;908;p69"/>
            <p:cNvSpPr/>
            <p:nvPr/>
          </p:nvSpPr>
          <p:spPr>
            <a:xfrm>
              <a:off x="3576626" y="2145971"/>
              <a:ext cx="284251" cy="181544"/>
            </a:xfrm>
            <a:custGeom>
              <a:avLst/>
              <a:gdLst/>
              <a:ahLst/>
              <a:cxnLst/>
              <a:rect l="l" t="t" r="r" b="b"/>
              <a:pathLst>
                <a:path w="8931" h="5704" extrusionOk="0">
                  <a:moveTo>
                    <a:pt x="3001" y="346"/>
                  </a:moveTo>
                  <a:cubicBezTo>
                    <a:pt x="3096" y="346"/>
                    <a:pt x="3179" y="370"/>
                    <a:pt x="3263" y="453"/>
                  </a:cubicBezTo>
                  <a:cubicBezTo>
                    <a:pt x="3334" y="525"/>
                    <a:pt x="3358" y="608"/>
                    <a:pt x="3358" y="703"/>
                  </a:cubicBezTo>
                  <a:lnTo>
                    <a:pt x="3358" y="1132"/>
                  </a:lnTo>
                  <a:cubicBezTo>
                    <a:pt x="3358" y="1311"/>
                    <a:pt x="3263" y="1477"/>
                    <a:pt x="3096" y="1584"/>
                  </a:cubicBezTo>
                  <a:cubicBezTo>
                    <a:pt x="3048" y="1608"/>
                    <a:pt x="3025" y="1656"/>
                    <a:pt x="3025" y="1715"/>
                  </a:cubicBezTo>
                  <a:lnTo>
                    <a:pt x="3025" y="1894"/>
                  </a:lnTo>
                  <a:lnTo>
                    <a:pt x="2644" y="1894"/>
                  </a:lnTo>
                  <a:lnTo>
                    <a:pt x="2644" y="1715"/>
                  </a:lnTo>
                  <a:cubicBezTo>
                    <a:pt x="2644" y="1656"/>
                    <a:pt x="2620" y="1608"/>
                    <a:pt x="2572" y="1584"/>
                  </a:cubicBezTo>
                  <a:cubicBezTo>
                    <a:pt x="2405" y="1489"/>
                    <a:pt x="2310" y="1311"/>
                    <a:pt x="2310" y="1132"/>
                  </a:cubicBezTo>
                  <a:lnTo>
                    <a:pt x="2310" y="703"/>
                  </a:lnTo>
                  <a:cubicBezTo>
                    <a:pt x="2310" y="513"/>
                    <a:pt x="2465" y="346"/>
                    <a:pt x="2667" y="346"/>
                  </a:cubicBezTo>
                  <a:close/>
                  <a:moveTo>
                    <a:pt x="6096" y="346"/>
                  </a:moveTo>
                  <a:cubicBezTo>
                    <a:pt x="6192" y="346"/>
                    <a:pt x="6275" y="370"/>
                    <a:pt x="6358" y="453"/>
                  </a:cubicBezTo>
                  <a:cubicBezTo>
                    <a:pt x="6430" y="525"/>
                    <a:pt x="6454" y="608"/>
                    <a:pt x="6454" y="703"/>
                  </a:cubicBezTo>
                  <a:lnTo>
                    <a:pt x="6454" y="1132"/>
                  </a:lnTo>
                  <a:cubicBezTo>
                    <a:pt x="6454" y="1311"/>
                    <a:pt x="6370" y="1477"/>
                    <a:pt x="6192" y="1584"/>
                  </a:cubicBezTo>
                  <a:cubicBezTo>
                    <a:pt x="6144" y="1608"/>
                    <a:pt x="6120" y="1656"/>
                    <a:pt x="6120" y="1715"/>
                  </a:cubicBezTo>
                  <a:lnTo>
                    <a:pt x="6120" y="1894"/>
                  </a:lnTo>
                  <a:lnTo>
                    <a:pt x="5739" y="1894"/>
                  </a:lnTo>
                  <a:lnTo>
                    <a:pt x="5739" y="1715"/>
                  </a:lnTo>
                  <a:cubicBezTo>
                    <a:pt x="5739" y="1656"/>
                    <a:pt x="5715" y="1608"/>
                    <a:pt x="5668" y="1584"/>
                  </a:cubicBezTo>
                  <a:cubicBezTo>
                    <a:pt x="5501" y="1489"/>
                    <a:pt x="5406" y="1311"/>
                    <a:pt x="5406" y="1132"/>
                  </a:cubicBezTo>
                  <a:lnTo>
                    <a:pt x="5406" y="703"/>
                  </a:lnTo>
                  <a:cubicBezTo>
                    <a:pt x="5406" y="513"/>
                    <a:pt x="5561" y="346"/>
                    <a:pt x="5763" y="346"/>
                  </a:cubicBezTo>
                  <a:close/>
                  <a:moveTo>
                    <a:pt x="1453" y="2061"/>
                  </a:moveTo>
                  <a:cubicBezTo>
                    <a:pt x="1548" y="2061"/>
                    <a:pt x="1632" y="2084"/>
                    <a:pt x="1715" y="2156"/>
                  </a:cubicBezTo>
                  <a:cubicBezTo>
                    <a:pt x="1786" y="2239"/>
                    <a:pt x="1810" y="2323"/>
                    <a:pt x="1810" y="2418"/>
                  </a:cubicBezTo>
                  <a:lnTo>
                    <a:pt x="1810" y="2846"/>
                  </a:lnTo>
                  <a:cubicBezTo>
                    <a:pt x="1810" y="3037"/>
                    <a:pt x="1715" y="3204"/>
                    <a:pt x="1548" y="3287"/>
                  </a:cubicBezTo>
                  <a:cubicBezTo>
                    <a:pt x="1501" y="3323"/>
                    <a:pt x="1477" y="3370"/>
                    <a:pt x="1477" y="3430"/>
                  </a:cubicBezTo>
                  <a:lnTo>
                    <a:pt x="1477" y="3608"/>
                  </a:lnTo>
                  <a:lnTo>
                    <a:pt x="1096" y="3608"/>
                  </a:lnTo>
                  <a:lnTo>
                    <a:pt x="1096" y="3430"/>
                  </a:lnTo>
                  <a:cubicBezTo>
                    <a:pt x="1096" y="3370"/>
                    <a:pt x="1072" y="3323"/>
                    <a:pt x="1024" y="3287"/>
                  </a:cubicBezTo>
                  <a:cubicBezTo>
                    <a:pt x="858" y="3204"/>
                    <a:pt x="762" y="3025"/>
                    <a:pt x="762" y="2846"/>
                  </a:cubicBezTo>
                  <a:lnTo>
                    <a:pt x="762" y="2418"/>
                  </a:lnTo>
                  <a:cubicBezTo>
                    <a:pt x="762" y="2215"/>
                    <a:pt x="917" y="2061"/>
                    <a:pt x="1120" y="2061"/>
                  </a:cubicBezTo>
                  <a:close/>
                  <a:moveTo>
                    <a:pt x="4549" y="2061"/>
                  </a:moveTo>
                  <a:cubicBezTo>
                    <a:pt x="4644" y="2061"/>
                    <a:pt x="4727" y="2084"/>
                    <a:pt x="4810" y="2156"/>
                  </a:cubicBezTo>
                  <a:cubicBezTo>
                    <a:pt x="4882" y="2239"/>
                    <a:pt x="4906" y="2323"/>
                    <a:pt x="4906" y="2418"/>
                  </a:cubicBezTo>
                  <a:lnTo>
                    <a:pt x="4906" y="2846"/>
                  </a:lnTo>
                  <a:cubicBezTo>
                    <a:pt x="4906" y="3025"/>
                    <a:pt x="4810" y="3204"/>
                    <a:pt x="4644" y="3287"/>
                  </a:cubicBezTo>
                  <a:cubicBezTo>
                    <a:pt x="4596" y="3323"/>
                    <a:pt x="4572" y="3370"/>
                    <a:pt x="4572" y="3430"/>
                  </a:cubicBezTo>
                  <a:lnTo>
                    <a:pt x="4572" y="3608"/>
                  </a:lnTo>
                  <a:lnTo>
                    <a:pt x="4191" y="3608"/>
                  </a:lnTo>
                  <a:lnTo>
                    <a:pt x="4191" y="3430"/>
                  </a:lnTo>
                  <a:cubicBezTo>
                    <a:pt x="4191" y="3370"/>
                    <a:pt x="4168" y="3323"/>
                    <a:pt x="4120" y="3287"/>
                  </a:cubicBezTo>
                  <a:cubicBezTo>
                    <a:pt x="3953" y="3204"/>
                    <a:pt x="3858" y="3025"/>
                    <a:pt x="3858" y="2846"/>
                  </a:cubicBezTo>
                  <a:lnTo>
                    <a:pt x="3858" y="2418"/>
                  </a:lnTo>
                  <a:cubicBezTo>
                    <a:pt x="3858" y="2215"/>
                    <a:pt x="4013" y="2061"/>
                    <a:pt x="4215" y="2061"/>
                  </a:cubicBezTo>
                  <a:close/>
                  <a:moveTo>
                    <a:pt x="7668" y="2061"/>
                  </a:moveTo>
                  <a:cubicBezTo>
                    <a:pt x="7751" y="2061"/>
                    <a:pt x="7847" y="2084"/>
                    <a:pt x="7918" y="2156"/>
                  </a:cubicBezTo>
                  <a:cubicBezTo>
                    <a:pt x="7989" y="2239"/>
                    <a:pt x="8025" y="2323"/>
                    <a:pt x="8025" y="2418"/>
                  </a:cubicBezTo>
                  <a:lnTo>
                    <a:pt x="8025" y="2846"/>
                  </a:lnTo>
                  <a:cubicBezTo>
                    <a:pt x="8001" y="3025"/>
                    <a:pt x="7918" y="3204"/>
                    <a:pt x="7751" y="3287"/>
                  </a:cubicBezTo>
                  <a:cubicBezTo>
                    <a:pt x="7704" y="3323"/>
                    <a:pt x="7680" y="3370"/>
                    <a:pt x="7680" y="3430"/>
                  </a:cubicBezTo>
                  <a:lnTo>
                    <a:pt x="7680" y="3608"/>
                  </a:lnTo>
                  <a:lnTo>
                    <a:pt x="7311" y="3608"/>
                  </a:lnTo>
                  <a:lnTo>
                    <a:pt x="7311" y="3430"/>
                  </a:lnTo>
                  <a:cubicBezTo>
                    <a:pt x="7311" y="3370"/>
                    <a:pt x="7275" y="3323"/>
                    <a:pt x="7227" y="3287"/>
                  </a:cubicBezTo>
                  <a:cubicBezTo>
                    <a:pt x="7073" y="3204"/>
                    <a:pt x="6966" y="3025"/>
                    <a:pt x="6966" y="2846"/>
                  </a:cubicBezTo>
                  <a:lnTo>
                    <a:pt x="6966" y="2418"/>
                  </a:lnTo>
                  <a:cubicBezTo>
                    <a:pt x="6966" y="2215"/>
                    <a:pt x="7132" y="2061"/>
                    <a:pt x="7323" y="2061"/>
                  </a:cubicBezTo>
                  <a:close/>
                  <a:moveTo>
                    <a:pt x="5787" y="1"/>
                  </a:moveTo>
                  <a:cubicBezTo>
                    <a:pt x="5418" y="1"/>
                    <a:pt x="5120" y="310"/>
                    <a:pt x="5120" y="691"/>
                  </a:cubicBezTo>
                  <a:lnTo>
                    <a:pt x="5120" y="1120"/>
                  </a:lnTo>
                  <a:cubicBezTo>
                    <a:pt x="5120" y="1382"/>
                    <a:pt x="5251" y="1644"/>
                    <a:pt x="5465" y="1799"/>
                  </a:cubicBezTo>
                  <a:lnTo>
                    <a:pt x="5465" y="1953"/>
                  </a:lnTo>
                  <a:lnTo>
                    <a:pt x="5180" y="2073"/>
                  </a:lnTo>
                  <a:cubicBezTo>
                    <a:pt x="5144" y="2025"/>
                    <a:pt x="5120" y="1977"/>
                    <a:pt x="5072" y="1942"/>
                  </a:cubicBezTo>
                  <a:cubicBezTo>
                    <a:pt x="4941" y="1799"/>
                    <a:pt x="4775" y="1739"/>
                    <a:pt x="4596" y="1739"/>
                  </a:cubicBezTo>
                  <a:lnTo>
                    <a:pt x="4251" y="1739"/>
                  </a:lnTo>
                  <a:cubicBezTo>
                    <a:pt x="4001" y="1739"/>
                    <a:pt x="3798" y="1882"/>
                    <a:pt x="3679" y="2073"/>
                  </a:cubicBezTo>
                  <a:lnTo>
                    <a:pt x="3394" y="1953"/>
                  </a:lnTo>
                  <a:lnTo>
                    <a:pt x="3394" y="1799"/>
                  </a:lnTo>
                  <a:cubicBezTo>
                    <a:pt x="3596" y="1644"/>
                    <a:pt x="3739" y="1382"/>
                    <a:pt x="3739" y="1120"/>
                  </a:cubicBezTo>
                  <a:lnTo>
                    <a:pt x="3739" y="691"/>
                  </a:lnTo>
                  <a:cubicBezTo>
                    <a:pt x="3739" y="513"/>
                    <a:pt x="3656" y="334"/>
                    <a:pt x="3537" y="215"/>
                  </a:cubicBezTo>
                  <a:cubicBezTo>
                    <a:pt x="3406" y="72"/>
                    <a:pt x="3239" y="13"/>
                    <a:pt x="3060" y="13"/>
                  </a:cubicBezTo>
                  <a:lnTo>
                    <a:pt x="2727" y="13"/>
                  </a:lnTo>
                  <a:cubicBezTo>
                    <a:pt x="2346" y="13"/>
                    <a:pt x="2048" y="334"/>
                    <a:pt x="2048" y="703"/>
                  </a:cubicBezTo>
                  <a:lnTo>
                    <a:pt x="2048" y="1132"/>
                  </a:lnTo>
                  <a:cubicBezTo>
                    <a:pt x="2048" y="1406"/>
                    <a:pt x="2191" y="1656"/>
                    <a:pt x="2394" y="1822"/>
                  </a:cubicBezTo>
                  <a:lnTo>
                    <a:pt x="2394" y="1965"/>
                  </a:lnTo>
                  <a:lnTo>
                    <a:pt x="2108" y="2084"/>
                  </a:lnTo>
                  <a:cubicBezTo>
                    <a:pt x="2084" y="2037"/>
                    <a:pt x="2048" y="2001"/>
                    <a:pt x="2013" y="1953"/>
                  </a:cubicBezTo>
                  <a:cubicBezTo>
                    <a:pt x="1870" y="1822"/>
                    <a:pt x="1715" y="1763"/>
                    <a:pt x="1536" y="1763"/>
                  </a:cubicBezTo>
                  <a:lnTo>
                    <a:pt x="1191" y="1763"/>
                  </a:lnTo>
                  <a:cubicBezTo>
                    <a:pt x="822" y="1763"/>
                    <a:pt x="524" y="2073"/>
                    <a:pt x="524" y="2442"/>
                  </a:cubicBezTo>
                  <a:lnTo>
                    <a:pt x="524" y="2870"/>
                  </a:lnTo>
                  <a:cubicBezTo>
                    <a:pt x="524" y="3144"/>
                    <a:pt x="655" y="3394"/>
                    <a:pt x="858" y="3561"/>
                  </a:cubicBezTo>
                  <a:lnTo>
                    <a:pt x="858" y="3704"/>
                  </a:lnTo>
                  <a:lnTo>
                    <a:pt x="429" y="3882"/>
                  </a:lnTo>
                  <a:cubicBezTo>
                    <a:pt x="179" y="3989"/>
                    <a:pt x="0" y="4239"/>
                    <a:pt x="0" y="4513"/>
                  </a:cubicBezTo>
                  <a:lnTo>
                    <a:pt x="0" y="5537"/>
                  </a:lnTo>
                  <a:cubicBezTo>
                    <a:pt x="0" y="5632"/>
                    <a:pt x="72" y="5704"/>
                    <a:pt x="167" y="5704"/>
                  </a:cubicBezTo>
                  <a:cubicBezTo>
                    <a:pt x="250" y="5704"/>
                    <a:pt x="322" y="5632"/>
                    <a:pt x="322" y="5537"/>
                  </a:cubicBezTo>
                  <a:lnTo>
                    <a:pt x="322" y="4513"/>
                  </a:lnTo>
                  <a:cubicBezTo>
                    <a:pt x="322" y="4358"/>
                    <a:pt x="417" y="4228"/>
                    <a:pt x="548" y="4180"/>
                  </a:cubicBezTo>
                  <a:lnTo>
                    <a:pt x="1060" y="3977"/>
                  </a:lnTo>
                  <a:lnTo>
                    <a:pt x="1679" y="3977"/>
                  </a:lnTo>
                  <a:lnTo>
                    <a:pt x="2191" y="4180"/>
                  </a:lnTo>
                  <a:cubicBezTo>
                    <a:pt x="2322" y="4239"/>
                    <a:pt x="2405" y="4358"/>
                    <a:pt x="2405" y="4513"/>
                  </a:cubicBezTo>
                  <a:lnTo>
                    <a:pt x="2405" y="5537"/>
                  </a:lnTo>
                  <a:cubicBezTo>
                    <a:pt x="2405" y="5632"/>
                    <a:pt x="2489" y="5704"/>
                    <a:pt x="2572" y="5704"/>
                  </a:cubicBezTo>
                  <a:cubicBezTo>
                    <a:pt x="2667" y="5704"/>
                    <a:pt x="2739" y="5632"/>
                    <a:pt x="2739" y="5537"/>
                  </a:cubicBezTo>
                  <a:lnTo>
                    <a:pt x="2739" y="4513"/>
                  </a:lnTo>
                  <a:cubicBezTo>
                    <a:pt x="2739" y="4228"/>
                    <a:pt x="2572" y="3989"/>
                    <a:pt x="2310" y="3882"/>
                  </a:cubicBezTo>
                  <a:lnTo>
                    <a:pt x="1870" y="3704"/>
                  </a:lnTo>
                  <a:lnTo>
                    <a:pt x="1870" y="3561"/>
                  </a:lnTo>
                  <a:cubicBezTo>
                    <a:pt x="2084" y="3394"/>
                    <a:pt x="2215" y="3144"/>
                    <a:pt x="2215" y="2870"/>
                  </a:cubicBezTo>
                  <a:lnTo>
                    <a:pt x="2215" y="2442"/>
                  </a:lnTo>
                  <a:lnTo>
                    <a:pt x="2215" y="2418"/>
                  </a:lnTo>
                  <a:lnTo>
                    <a:pt x="2608" y="2263"/>
                  </a:lnTo>
                  <a:lnTo>
                    <a:pt x="3227" y="2263"/>
                  </a:lnTo>
                  <a:lnTo>
                    <a:pt x="3620" y="2418"/>
                  </a:lnTo>
                  <a:lnTo>
                    <a:pt x="3620" y="2442"/>
                  </a:lnTo>
                  <a:lnTo>
                    <a:pt x="3620" y="2870"/>
                  </a:lnTo>
                  <a:cubicBezTo>
                    <a:pt x="3620" y="3144"/>
                    <a:pt x="3751" y="3394"/>
                    <a:pt x="3953" y="3561"/>
                  </a:cubicBezTo>
                  <a:lnTo>
                    <a:pt x="3953" y="3704"/>
                  </a:lnTo>
                  <a:lnTo>
                    <a:pt x="3525" y="3882"/>
                  </a:lnTo>
                  <a:cubicBezTo>
                    <a:pt x="3275" y="3989"/>
                    <a:pt x="3096" y="4239"/>
                    <a:pt x="3096" y="4513"/>
                  </a:cubicBezTo>
                  <a:lnTo>
                    <a:pt x="3096" y="5537"/>
                  </a:lnTo>
                  <a:cubicBezTo>
                    <a:pt x="3096" y="5632"/>
                    <a:pt x="3167" y="5704"/>
                    <a:pt x="3263" y="5704"/>
                  </a:cubicBezTo>
                  <a:cubicBezTo>
                    <a:pt x="3346" y="5704"/>
                    <a:pt x="3417" y="5632"/>
                    <a:pt x="3417" y="5537"/>
                  </a:cubicBezTo>
                  <a:lnTo>
                    <a:pt x="3417" y="4513"/>
                  </a:lnTo>
                  <a:cubicBezTo>
                    <a:pt x="3417" y="4358"/>
                    <a:pt x="3513" y="4228"/>
                    <a:pt x="3644" y="4180"/>
                  </a:cubicBezTo>
                  <a:lnTo>
                    <a:pt x="4156" y="3977"/>
                  </a:lnTo>
                  <a:lnTo>
                    <a:pt x="4775" y="3977"/>
                  </a:lnTo>
                  <a:lnTo>
                    <a:pt x="5287" y="4180"/>
                  </a:lnTo>
                  <a:cubicBezTo>
                    <a:pt x="5418" y="4239"/>
                    <a:pt x="5501" y="4358"/>
                    <a:pt x="5501" y="4513"/>
                  </a:cubicBezTo>
                  <a:lnTo>
                    <a:pt x="5501" y="5537"/>
                  </a:lnTo>
                  <a:cubicBezTo>
                    <a:pt x="5501" y="5632"/>
                    <a:pt x="5584" y="5704"/>
                    <a:pt x="5668" y="5704"/>
                  </a:cubicBezTo>
                  <a:cubicBezTo>
                    <a:pt x="5763" y="5704"/>
                    <a:pt x="5834" y="5632"/>
                    <a:pt x="5834" y="5537"/>
                  </a:cubicBezTo>
                  <a:lnTo>
                    <a:pt x="5834" y="4513"/>
                  </a:lnTo>
                  <a:cubicBezTo>
                    <a:pt x="5834" y="4228"/>
                    <a:pt x="5668" y="3989"/>
                    <a:pt x="5406" y="3882"/>
                  </a:cubicBezTo>
                  <a:lnTo>
                    <a:pt x="4965" y="3704"/>
                  </a:lnTo>
                  <a:lnTo>
                    <a:pt x="4965" y="3561"/>
                  </a:lnTo>
                  <a:cubicBezTo>
                    <a:pt x="5180" y="3394"/>
                    <a:pt x="5311" y="3144"/>
                    <a:pt x="5311" y="2870"/>
                  </a:cubicBezTo>
                  <a:lnTo>
                    <a:pt x="5311" y="2442"/>
                  </a:lnTo>
                  <a:lnTo>
                    <a:pt x="5311" y="2418"/>
                  </a:lnTo>
                  <a:lnTo>
                    <a:pt x="5703" y="2263"/>
                  </a:lnTo>
                  <a:lnTo>
                    <a:pt x="6323" y="2263"/>
                  </a:lnTo>
                  <a:lnTo>
                    <a:pt x="6715" y="2418"/>
                  </a:lnTo>
                  <a:lnTo>
                    <a:pt x="6715" y="2442"/>
                  </a:lnTo>
                  <a:lnTo>
                    <a:pt x="6715" y="2870"/>
                  </a:lnTo>
                  <a:cubicBezTo>
                    <a:pt x="6715" y="3144"/>
                    <a:pt x="6846" y="3394"/>
                    <a:pt x="7049" y="3561"/>
                  </a:cubicBezTo>
                  <a:lnTo>
                    <a:pt x="7049" y="3704"/>
                  </a:lnTo>
                  <a:lnTo>
                    <a:pt x="6620" y="3882"/>
                  </a:lnTo>
                  <a:cubicBezTo>
                    <a:pt x="6370" y="3989"/>
                    <a:pt x="6192" y="4239"/>
                    <a:pt x="6192" y="4513"/>
                  </a:cubicBezTo>
                  <a:lnTo>
                    <a:pt x="6192" y="5537"/>
                  </a:lnTo>
                  <a:cubicBezTo>
                    <a:pt x="6192" y="5632"/>
                    <a:pt x="6263" y="5704"/>
                    <a:pt x="6358" y="5704"/>
                  </a:cubicBezTo>
                  <a:cubicBezTo>
                    <a:pt x="6442" y="5704"/>
                    <a:pt x="6513" y="5632"/>
                    <a:pt x="6513" y="5537"/>
                  </a:cubicBezTo>
                  <a:lnTo>
                    <a:pt x="6513" y="4513"/>
                  </a:lnTo>
                  <a:cubicBezTo>
                    <a:pt x="6513" y="4358"/>
                    <a:pt x="6608" y="4228"/>
                    <a:pt x="6739" y="4180"/>
                  </a:cubicBezTo>
                  <a:lnTo>
                    <a:pt x="7251" y="3977"/>
                  </a:lnTo>
                  <a:lnTo>
                    <a:pt x="7870" y="3977"/>
                  </a:lnTo>
                  <a:lnTo>
                    <a:pt x="8382" y="4180"/>
                  </a:lnTo>
                  <a:cubicBezTo>
                    <a:pt x="8513" y="4239"/>
                    <a:pt x="8597" y="4358"/>
                    <a:pt x="8597" y="4513"/>
                  </a:cubicBezTo>
                  <a:lnTo>
                    <a:pt x="8597" y="5537"/>
                  </a:lnTo>
                  <a:cubicBezTo>
                    <a:pt x="8597" y="5632"/>
                    <a:pt x="8680" y="5704"/>
                    <a:pt x="8763" y="5704"/>
                  </a:cubicBezTo>
                  <a:cubicBezTo>
                    <a:pt x="8859" y="5704"/>
                    <a:pt x="8930" y="5632"/>
                    <a:pt x="8930" y="5537"/>
                  </a:cubicBezTo>
                  <a:lnTo>
                    <a:pt x="8930" y="4513"/>
                  </a:lnTo>
                  <a:cubicBezTo>
                    <a:pt x="8859" y="4204"/>
                    <a:pt x="8680" y="3942"/>
                    <a:pt x="8418" y="3847"/>
                  </a:cubicBezTo>
                  <a:lnTo>
                    <a:pt x="7989" y="3668"/>
                  </a:lnTo>
                  <a:lnTo>
                    <a:pt x="7989" y="3513"/>
                  </a:lnTo>
                  <a:cubicBezTo>
                    <a:pt x="8204" y="3346"/>
                    <a:pt x="8335" y="3096"/>
                    <a:pt x="8335" y="2835"/>
                  </a:cubicBezTo>
                  <a:lnTo>
                    <a:pt x="8335" y="2394"/>
                  </a:lnTo>
                  <a:cubicBezTo>
                    <a:pt x="8335" y="2215"/>
                    <a:pt x="8263" y="2037"/>
                    <a:pt x="8144" y="1918"/>
                  </a:cubicBezTo>
                  <a:cubicBezTo>
                    <a:pt x="8001" y="1787"/>
                    <a:pt x="7847" y="1727"/>
                    <a:pt x="7668" y="1727"/>
                  </a:cubicBezTo>
                  <a:lnTo>
                    <a:pt x="7323" y="1727"/>
                  </a:lnTo>
                  <a:cubicBezTo>
                    <a:pt x="7073" y="1727"/>
                    <a:pt x="6858" y="1858"/>
                    <a:pt x="6739" y="2061"/>
                  </a:cubicBezTo>
                  <a:lnTo>
                    <a:pt x="6454" y="1942"/>
                  </a:lnTo>
                  <a:lnTo>
                    <a:pt x="6454" y="1787"/>
                  </a:lnTo>
                  <a:cubicBezTo>
                    <a:pt x="6668" y="1620"/>
                    <a:pt x="6799" y="1370"/>
                    <a:pt x="6799" y="1108"/>
                  </a:cubicBezTo>
                  <a:lnTo>
                    <a:pt x="6799" y="668"/>
                  </a:lnTo>
                  <a:cubicBezTo>
                    <a:pt x="6799" y="489"/>
                    <a:pt x="6727" y="310"/>
                    <a:pt x="6608" y="191"/>
                  </a:cubicBezTo>
                  <a:cubicBezTo>
                    <a:pt x="6477" y="60"/>
                    <a:pt x="6311" y="1"/>
                    <a:pt x="6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3656195" y="1975821"/>
              <a:ext cx="120149" cy="164134"/>
            </a:xfrm>
            <a:custGeom>
              <a:avLst/>
              <a:gdLst/>
              <a:ahLst/>
              <a:cxnLst/>
              <a:rect l="l" t="t" r="r" b="b"/>
              <a:pathLst>
                <a:path w="3775" h="5157" extrusionOk="0">
                  <a:moveTo>
                    <a:pt x="2049" y="334"/>
                  </a:moveTo>
                  <a:cubicBezTo>
                    <a:pt x="2239" y="334"/>
                    <a:pt x="2406" y="501"/>
                    <a:pt x="2406" y="691"/>
                  </a:cubicBezTo>
                  <a:lnTo>
                    <a:pt x="2406" y="1037"/>
                  </a:lnTo>
                  <a:cubicBezTo>
                    <a:pt x="2406" y="1334"/>
                    <a:pt x="2168" y="1549"/>
                    <a:pt x="1882" y="1549"/>
                  </a:cubicBezTo>
                  <a:cubicBezTo>
                    <a:pt x="1869" y="1550"/>
                    <a:pt x="1855" y="1550"/>
                    <a:pt x="1842" y="1550"/>
                  </a:cubicBezTo>
                  <a:cubicBezTo>
                    <a:pt x="1575" y="1550"/>
                    <a:pt x="1358" y="1321"/>
                    <a:pt x="1358" y="1037"/>
                  </a:cubicBezTo>
                  <a:lnTo>
                    <a:pt x="1358" y="691"/>
                  </a:lnTo>
                  <a:cubicBezTo>
                    <a:pt x="1358" y="501"/>
                    <a:pt x="1513" y="334"/>
                    <a:pt x="1715" y="334"/>
                  </a:cubicBezTo>
                  <a:close/>
                  <a:moveTo>
                    <a:pt x="2049" y="1870"/>
                  </a:moveTo>
                  <a:lnTo>
                    <a:pt x="2049" y="1965"/>
                  </a:lnTo>
                  <a:cubicBezTo>
                    <a:pt x="2072" y="2025"/>
                    <a:pt x="2084" y="2073"/>
                    <a:pt x="2108" y="2132"/>
                  </a:cubicBezTo>
                  <a:lnTo>
                    <a:pt x="1894" y="2358"/>
                  </a:lnTo>
                  <a:lnTo>
                    <a:pt x="1870" y="2358"/>
                  </a:lnTo>
                  <a:lnTo>
                    <a:pt x="1656" y="2132"/>
                  </a:lnTo>
                  <a:cubicBezTo>
                    <a:pt x="1679" y="2085"/>
                    <a:pt x="1691" y="2025"/>
                    <a:pt x="1691" y="1965"/>
                  </a:cubicBezTo>
                  <a:lnTo>
                    <a:pt x="1691" y="1870"/>
                  </a:lnTo>
                  <a:cubicBezTo>
                    <a:pt x="1751" y="1882"/>
                    <a:pt x="1810" y="1882"/>
                    <a:pt x="1870" y="1882"/>
                  </a:cubicBezTo>
                  <a:cubicBezTo>
                    <a:pt x="1929" y="1882"/>
                    <a:pt x="1989" y="1882"/>
                    <a:pt x="2049" y="1870"/>
                  </a:cubicBezTo>
                  <a:close/>
                  <a:moveTo>
                    <a:pt x="2382" y="2323"/>
                  </a:moveTo>
                  <a:lnTo>
                    <a:pt x="2668" y="2454"/>
                  </a:lnTo>
                  <a:cubicBezTo>
                    <a:pt x="2727" y="2489"/>
                    <a:pt x="2763" y="2549"/>
                    <a:pt x="2763" y="2620"/>
                  </a:cubicBezTo>
                  <a:lnTo>
                    <a:pt x="2763" y="2942"/>
                  </a:lnTo>
                  <a:lnTo>
                    <a:pt x="1025" y="2942"/>
                  </a:lnTo>
                  <a:lnTo>
                    <a:pt x="1025" y="2620"/>
                  </a:lnTo>
                  <a:lnTo>
                    <a:pt x="1013" y="2620"/>
                  </a:lnTo>
                  <a:cubicBezTo>
                    <a:pt x="1013" y="2549"/>
                    <a:pt x="1060" y="2489"/>
                    <a:pt x="1120" y="2454"/>
                  </a:cubicBezTo>
                  <a:lnTo>
                    <a:pt x="1394" y="2323"/>
                  </a:lnTo>
                  <a:lnTo>
                    <a:pt x="1656" y="2585"/>
                  </a:lnTo>
                  <a:cubicBezTo>
                    <a:pt x="1715" y="2632"/>
                    <a:pt x="1799" y="2680"/>
                    <a:pt x="1894" y="2680"/>
                  </a:cubicBezTo>
                  <a:cubicBezTo>
                    <a:pt x="1977" y="2680"/>
                    <a:pt x="2049" y="2656"/>
                    <a:pt x="2132" y="2585"/>
                  </a:cubicBezTo>
                  <a:lnTo>
                    <a:pt x="2382" y="2323"/>
                  </a:lnTo>
                  <a:close/>
                  <a:moveTo>
                    <a:pt x="3334" y="3263"/>
                  </a:moveTo>
                  <a:lnTo>
                    <a:pt x="3156" y="3632"/>
                  </a:lnTo>
                  <a:lnTo>
                    <a:pt x="596" y="3632"/>
                  </a:lnTo>
                  <a:lnTo>
                    <a:pt x="417" y="3263"/>
                  </a:lnTo>
                  <a:close/>
                  <a:moveTo>
                    <a:pt x="1715" y="1"/>
                  </a:moveTo>
                  <a:cubicBezTo>
                    <a:pt x="1334" y="1"/>
                    <a:pt x="1025" y="299"/>
                    <a:pt x="1025" y="691"/>
                  </a:cubicBezTo>
                  <a:lnTo>
                    <a:pt x="1025" y="1025"/>
                  </a:lnTo>
                  <a:cubicBezTo>
                    <a:pt x="1025" y="1311"/>
                    <a:pt x="1156" y="1549"/>
                    <a:pt x="1370" y="1715"/>
                  </a:cubicBezTo>
                  <a:lnTo>
                    <a:pt x="1370" y="1954"/>
                  </a:lnTo>
                  <a:lnTo>
                    <a:pt x="1370" y="1965"/>
                  </a:lnTo>
                  <a:lnTo>
                    <a:pt x="965" y="2180"/>
                  </a:lnTo>
                  <a:cubicBezTo>
                    <a:pt x="786" y="2263"/>
                    <a:pt x="679" y="2430"/>
                    <a:pt x="679" y="2620"/>
                  </a:cubicBezTo>
                  <a:lnTo>
                    <a:pt x="679" y="2942"/>
                  </a:lnTo>
                  <a:lnTo>
                    <a:pt x="155" y="2942"/>
                  </a:lnTo>
                  <a:cubicBezTo>
                    <a:pt x="96" y="2942"/>
                    <a:pt x="60" y="2966"/>
                    <a:pt x="24" y="3013"/>
                  </a:cubicBezTo>
                  <a:cubicBezTo>
                    <a:pt x="1" y="3061"/>
                    <a:pt x="1" y="3120"/>
                    <a:pt x="24" y="3180"/>
                  </a:cubicBezTo>
                  <a:lnTo>
                    <a:pt x="370" y="3859"/>
                  </a:lnTo>
                  <a:cubicBezTo>
                    <a:pt x="394" y="3918"/>
                    <a:pt x="453" y="3954"/>
                    <a:pt x="513" y="3954"/>
                  </a:cubicBezTo>
                  <a:lnTo>
                    <a:pt x="691" y="3954"/>
                  </a:lnTo>
                  <a:lnTo>
                    <a:pt x="691" y="4990"/>
                  </a:lnTo>
                  <a:cubicBezTo>
                    <a:pt x="691" y="5085"/>
                    <a:pt x="775" y="5156"/>
                    <a:pt x="858" y="5156"/>
                  </a:cubicBezTo>
                  <a:cubicBezTo>
                    <a:pt x="953" y="5156"/>
                    <a:pt x="1025" y="5085"/>
                    <a:pt x="1025" y="4990"/>
                  </a:cubicBezTo>
                  <a:lnTo>
                    <a:pt x="1025" y="3954"/>
                  </a:lnTo>
                  <a:lnTo>
                    <a:pt x="2763" y="3954"/>
                  </a:lnTo>
                  <a:lnTo>
                    <a:pt x="2763" y="4990"/>
                  </a:lnTo>
                  <a:cubicBezTo>
                    <a:pt x="2763" y="5085"/>
                    <a:pt x="2846" y="5156"/>
                    <a:pt x="2930" y="5156"/>
                  </a:cubicBezTo>
                  <a:cubicBezTo>
                    <a:pt x="3025" y="5156"/>
                    <a:pt x="3096" y="5085"/>
                    <a:pt x="3096" y="4990"/>
                  </a:cubicBezTo>
                  <a:lnTo>
                    <a:pt x="3096" y="3954"/>
                  </a:lnTo>
                  <a:lnTo>
                    <a:pt x="3275" y="3954"/>
                  </a:lnTo>
                  <a:cubicBezTo>
                    <a:pt x="3334" y="3954"/>
                    <a:pt x="3394" y="3918"/>
                    <a:pt x="3418" y="3859"/>
                  </a:cubicBezTo>
                  <a:lnTo>
                    <a:pt x="3763" y="3180"/>
                  </a:lnTo>
                  <a:cubicBezTo>
                    <a:pt x="3775" y="3132"/>
                    <a:pt x="3763" y="3073"/>
                    <a:pt x="3751" y="3013"/>
                  </a:cubicBezTo>
                  <a:cubicBezTo>
                    <a:pt x="3715" y="2966"/>
                    <a:pt x="3680" y="2942"/>
                    <a:pt x="3620" y="2942"/>
                  </a:cubicBezTo>
                  <a:lnTo>
                    <a:pt x="3084" y="2942"/>
                  </a:lnTo>
                  <a:lnTo>
                    <a:pt x="3084" y="2620"/>
                  </a:lnTo>
                  <a:cubicBezTo>
                    <a:pt x="3084" y="2430"/>
                    <a:pt x="2977" y="2251"/>
                    <a:pt x="2799" y="2180"/>
                  </a:cubicBezTo>
                  <a:lnTo>
                    <a:pt x="2394" y="1965"/>
                  </a:lnTo>
                  <a:lnTo>
                    <a:pt x="2394" y="1954"/>
                  </a:lnTo>
                  <a:lnTo>
                    <a:pt x="2394" y="1715"/>
                  </a:lnTo>
                  <a:cubicBezTo>
                    <a:pt x="2608" y="1561"/>
                    <a:pt x="2739" y="1311"/>
                    <a:pt x="2739" y="1025"/>
                  </a:cubicBezTo>
                  <a:lnTo>
                    <a:pt x="2739" y="691"/>
                  </a:lnTo>
                  <a:cubicBezTo>
                    <a:pt x="2739" y="310"/>
                    <a:pt x="2441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3700149" y="2113380"/>
              <a:ext cx="32241" cy="10280"/>
            </a:xfrm>
            <a:custGeom>
              <a:avLst/>
              <a:gdLst/>
              <a:ahLst/>
              <a:cxnLst/>
              <a:rect l="l" t="t" r="r" b="b"/>
              <a:pathLst>
                <a:path w="1013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846" y="322"/>
                  </a:lnTo>
                  <a:cubicBezTo>
                    <a:pt x="941" y="322"/>
                    <a:pt x="1013" y="251"/>
                    <a:pt x="1013" y="168"/>
                  </a:cubicBezTo>
                  <a:cubicBezTo>
                    <a:pt x="1013" y="72"/>
                    <a:pt x="941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69"/>
          <p:cNvGrpSpPr/>
          <p:nvPr/>
        </p:nvGrpSpPr>
        <p:grpSpPr>
          <a:xfrm>
            <a:off x="5370506" y="2616485"/>
            <a:ext cx="353954" cy="318880"/>
            <a:chOff x="3988156" y="3380210"/>
            <a:chExt cx="353954" cy="318880"/>
          </a:xfrm>
        </p:grpSpPr>
        <p:sp>
          <p:nvSpPr>
            <p:cNvPr id="912" name="Google Shape;912;p69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9"/>
          <p:cNvGrpSpPr/>
          <p:nvPr/>
        </p:nvGrpSpPr>
        <p:grpSpPr>
          <a:xfrm>
            <a:off x="7318507" y="2598606"/>
            <a:ext cx="352840" cy="354717"/>
            <a:chOff x="3095745" y="3805393"/>
            <a:chExt cx="352840" cy="354717"/>
          </a:xfrm>
        </p:grpSpPr>
        <p:sp>
          <p:nvSpPr>
            <p:cNvPr id="918" name="Google Shape;918;p69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4" name="Google Shape;9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28" y="3828198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850" y="380731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06464">
            <a:off x="7393500" y="3178251"/>
            <a:ext cx="1887576" cy="17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PERSPECTIVAS</a:t>
            </a:r>
            <a:endParaRPr dirty="0"/>
          </a:p>
        </p:txBody>
      </p:sp>
      <p:pic>
        <p:nvPicPr>
          <p:cNvPr id="973" name="Google Shape;9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75" y="-1541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416" y="185050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2553" y="8966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7441" y="8598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1025" y="40050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635;p63">
            <a:extLst>
              <a:ext uri="{FF2B5EF4-FFF2-40B4-BE49-F238E27FC236}">
                <a16:creationId xmlns:a16="http://schemas.microsoft.com/office/drawing/2014/main" id="{858DD16B-3FFC-435F-A95A-21FF4F0792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1050" y="1405890"/>
            <a:ext cx="6821366" cy="3262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O agronegócio é um setor bastante integrado internacionalmente do ponto de vista das suas exportações, que representam em torno de 25% do seu PIB (enquanto para a economia brasileira, a cifra é de 15%). As exportações do agronegócio aproximam-se da metade do total brasileiro. A China é o principal importador (37%) e União Europeia (com 15%) vem em segundo. Aproximadamente 44% do faturamento externo vem do complexo soja e 16% de carnes. Portanto, as exportações são fundamentais para o agronegócio e para o Brasil. Há, porém, uma grande concentração em termos de destinos e produtos, o que gera desconforto e preocupação.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O PIB volume do agronegócio brasileiro tem apresentado nos últimos 20 anos (2000 a 2019, para contornar o efeito do ano atípico de 2020) tendência de crescimento em volume médio de 1,6% ao ano, enquanto a agropecuária o faz a quase 4,7% (com valores semelhantes para lavouras e pecuária). A diferença entre essas taxas e a agregada se deve ao crescimento muito baixo da agroindústria (0,6% em média). O crescimento do volume de grãos tem sido em torno de 7%.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2526">
            <a:off x="4358952" y="1157300"/>
            <a:ext cx="1001074" cy="22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75" y="-3735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403" y="1613023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924" y="577044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2000" y="9123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679" y="21352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5"/>
          <p:cNvSpPr txBox="1">
            <a:spLocks noGrp="1"/>
          </p:cNvSpPr>
          <p:nvPr>
            <p:ph type="title"/>
          </p:nvPr>
        </p:nvSpPr>
        <p:spPr>
          <a:xfrm>
            <a:off x="99153" y="381300"/>
            <a:ext cx="4538588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</a:t>
            </a:r>
            <a:endParaRPr sz="6000" dirty="0"/>
          </a:p>
        </p:txBody>
      </p:sp>
      <p:grpSp>
        <p:nvGrpSpPr>
          <p:cNvPr id="1064" name="Google Shape;1064;p75"/>
          <p:cNvGrpSpPr/>
          <p:nvPr/>
        </p:nvGrpSpPr>
        <p:grpSpPr>
          <a:xfrm>
            <a:off x="4698193" y="1838192"/>
            <a:ext cx="3126571" cy="2487371"/>
            <a:chOff x="3665860" y="811601"/>
            <a:chExt cx="4758136" cy="3785377"/>
          </a:xfrm>
        </p:grpSpPr>
        <p:grpSp>
          <p:nvGrpSpPr>
            <p:cNvPr id="1065" name="Google Shape;1065;p75"/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066" name="Google Shape;1066;p75"/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5"/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5"/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75"/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75"/>
          <p:cNvSpPr txBox="1">
            <a:spLocks noGrp="1"/>
          </p:cNvSpPr>
          <p:nvPr>
            <p:ph type="subTitle" idx="1"/>
          </p:nvPr>
        </p:nvSpPr>
        <p:spPr>
          <a:xfrm>
            <a:off x="396580" y="1753280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Como nos encontrar: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uFill>
                  <a:noFill/>
                </a:uFill>
                <a:hlinkClick r:id="rId8"/>
              </a:rPr>
              <a:t>contato@biotechagro.com</a:t>
            </a:r>
            <a:r>
              <a:rPr lang="en-US" dirty="0"/>
              <a:t>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+55 16 9999-9999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biotechagro.com </a:t>
            </a:r>
            <a:endParaRPr dirty="0"/>
          </a:p>
        </p:txBody>
      </p:sp>
      <p:pic>
        <p:nvPicPr>
          <p:cNvPr id="1071" name="Google Shape;1071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2675" y="380995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1179" y="1968917"/>
            <a:ext cx="2863626" cy="161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3" name="Google Shape;1073;p75"/>
          <p:cNvSpPr/>
          <p:nvPr/>
        </p:nvSpPr>
        <p:spPr>
          <a:xfrm>
            <a:off x="7258405" y="2473875"/>
            <a:ext cx="986423" cy="196646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074" name="Google Shape;1074;p75"/>
          <p:cNvPicPr preferRelativeResize="0"/>
          <p:nvPr/>
        </p:nvPicPr>
        <p:blipFill rotWithShape="1">
          <a:blip r:embed="rId11">
            <a:alphaModFix/>
          </a:blip>
          <a:srcRect l="34696" r="34699"/>
          <a:stretch/>
        </p:blipFill>
        <p:spPr>
          <a:xfrm>
            <a:off x="7291574" y="2613355"/>
            <a:ext cx="920950" cy="1689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1081;p76">
            <a:extLst>
              <a:ext uri="{FF2B5EF4-FFF2-40B4-BE49-F238E27FC236}">
                <a16:creationId xmlns:a16="http://schemas.microsoft.com/office/drawing/2014/main" id="{64351964-17FA-4689-AE7B-8FD86722C0BE}"/>
              </a:ext>
            </a:extLst>
          </p:cNvPr>
          <p:cNvSpPr/>
          <p:nvPr/>
        </p:nvSpPr>
        <p:spPr>
          <a:xfrm>
            <a:off x="859326" y="3965598"/>
            <a:ext cx="353031" cy="3534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3" name="Google Shape;1082;p76">
            <a:extLst>
              <a:ext uri="{FF2B5EF4-FFF2-40B4-BE49-F238E27FC236}">
                <a16:creationId xmlns:a16="http://schemas.microsoft.com/office/drawing/2014/main" id="{22008A52-A558-4156-8C9F-6803DCCA23F5}"/>
              </a:ext>
            </a:extLst>
          </p:cNvPr>
          <p:cNvGrpSpPr/>
          <p:nvPr/>
        </p:nvGrpSpPr>
        <p:grpSpPr>
          <a:xfrm>
            <a:off x="1431400" y="3966015"/>
            <a:ext cx="353427" cy="353037"/>
            <a:chOff x="3752358" y="3817349"/>
            <a:chExt cx="346056" cy="345674"/>
          </a:xfrm>
        </p:grpSpPr>
        <p:sp>
          <p:nvSpPr>
            <p:cNvPr id="34" name="Google Shape;1083;p76">
              <a:extLst>
                <a:ext uri="{FF2B5EF4-FFF2-40B4-BE49-F238E27FC236}">
                  <a16:creationId xmlns:a16="http://schemas.microsoft.com/office/drawing/2014/main" id="{3235496E-036B-4C8B-8089-B11EBAE86F1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" name="Google Shape;1084;p76">
              <a:extLst>
                <a:ext uri="{FF2B5EF4-FFF2-40B4-BE49-F238E27FC236}">
                  <a16:creationId xmlns:a16="http://schemas.microsoft.com/office/drawing/2014/main" id="{4BE19195-918D-4C74-9CE6-93455E05842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" name="Google Shape;1085;p76">
              <a:extLst>
                <a:ext uri="{FF2B5EF4-FFF2-40B4-BE49-F238E27FC236}">
                  <a16:creationId xmlns:a16="http://schemas.microsoft.com/office/drawing/2014/main" id="{1B8E4CC5-B84F-40BA-9A72-42BF1F6D8BB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" name="Google Shape;1086;p76">
              <a:extLst>
                <a:ext uri="{FF2B5EF4-FFF2-40B4-BE49-F238E27FC236}">
                  <a16:creationId xmlns:a16="http://schemas.microsoft.com/office/drawing/2014/main" id="{2A1D5CE0-34F9-40C2-AE79-53BCF59AAF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8" name="Google Shape;1087;p76">
            <a:extLst>
              <a:ext uri="{FF2B5EF4-FFF2-40B4-BE49-F238E27FC236}">
                <a16:creationId xmlns:a16="http://schemas.microsoft.com/office/drawing/2014/main" id="{3A95EDC0-FCD1-454B-8FD4-83A2A04BAF9B}"/>
              </a:ext>
            </a:extLst>
          </p:cNvPr>
          <p:cNvGrpSpPr/>
          <p:nvPr/>
        </p:nvGrpSpPr>
        <p:grpSpPr>
          <a:xfrm>
            <a:off x="2003844" y="3966015"/>
            <a:ext cx="353427" cy="353037"/>
            <a:chOff x="3303268" y="3817349"/>
            <a:chExt cx="346056" cy="345674"/>
          </a:xfrm>
        </p:grpSpPr>
        <p:sp>
          <p:nvSpPr>
            <p:cNvPr id="39" name="Google Shape;1088;p76">
              <a:extLst>
                <a:ext uri="{FF2B5EF4-FFF2-40B4-BE49-F238E27FC236}">
                  <a16:creationId xmlns:a16="http://schemas.microsoft.com/office/drawing/2014/main" id="{6BB11381-F751-450F-9C57-E2FBAE26B52C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0" name="Google Shape;1089;p76">
              <a:extLst>
                <a:ext uri="{FF2B5EF4-FFF2-40B4-BE49-F238E27FC236}">
                  <a16:creationId xmlns:a16="http://schemas.microsoft.com/office/drawing/2014/main" id="{1B1AFF84-0674-4281-9D70-FC39CB9D921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1" name="Google Shape;1090;p76">
              <a:extLst>
                <a:ext uri="{FF2B5EF4-FFF2-40B4-BE49-F238E27FC236}">
                  <a16:creationId xmlns:a16="http://schemas.microsoft.com/office/drawing/2014/main" id="{668C1E09-1B0B-4877-AD7E-AC1B7F278E0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2" name="Google Shape;1091;p76">
              <a:extLst>
                <a:ext uri="{FF2B5EF4-FFF2-40B4-BE49-F238E27FC236}">
                  <a16:creationId xmlns:a16="http://schemas.microsoft.com/office/drawing/2014/main" id="{04A5F0F6-558B-4A8E-A95B-EB8CDE43270F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25" y="237961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p46">
            <a:extLst>
              <a:ext uri="{FF2B5EF4-FFF2-40B4-BE49-F238E27FC236}">
                <a16:creationId xmlns:a16="http://schemas.microsoft.com/office/drawing/2014/main" id="{4D5D68E2-2061-452B-8172-EA4260D42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6987469" y="2340244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50537">
            <a:off x="926050" y="847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02;p46">
            <a:extLst>
              <a:ext uri="{FF2B5EF4-FFF2-40B4-BE49-F238E27FC236}">
                <a16:creationId xmlns:a16="http://schemas.microsoft.com/office/drawing/2014/main" id="{815192BA-BEC5-4647-82E6-7B0ED5F7F4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974872" y="1087444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49" y="3124456"/>
            <a:ext cx="2094200" cy="1744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C&amp;O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Luciano</a:t>
            </a:r>
            <a:endParaRPr dirty="0"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C&amp;O</a:t>
            </a:r>
            <a:endParaRPr dirty="0"/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Rodrigo</a:t>
            </a:r>
            <a:endParaRPr dirty="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C&amp;O</a:t>
            </a:r>
            <a:endParaRPr dirty="0"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Rogerio</a:t>
            </a:r>
            <a:endParaRPr dirty="0"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975" y="22624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7000" y="17854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40271">
            <a:off x="307523" y="1315292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 rotWithShape="1">
          <a:blip r:embed="rId4">
            <a:alphaModFix/>
          </a:blip>
          <a:srcRect l="76541" t="14325" r="7283" b="61316"/>
          <a:stretch/>
        </p:blipFill>
        <p:spPr>
          <a:xfrm>
            <a:off x="974872" y="3296200"/>
            <a:ext cx="125280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40271" flipH="1">
            <a:off x="307523" y="3441517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40271">
            <a:off x="6266973" y="2530301"/>
            <a:ext cx="2450923" cy="92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VS. SOLUÇÃO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 idx="2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Desenvolvimento rural e agronegocio</a:t>
            </a:r>
            <a:endParaRPr dirty="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necessidade de agricultores e pecuaristas de aumentar sua produtividade, qualidade, escoamento de carga e consequentimente maximizar resultados.  </a:t>
            </a:r>
            <a:endParaRPr dirty="0"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5047833" y="2151715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875" y="28510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8000" y="-96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47149" y="301560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57931" y="10206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80493" y="355830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67547" flipH="1">
            <a:off x="6220112" y="1339688"/>
            <a:ext cx="1026100" cy="233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title"/>
          </p:nvPr>
        </p:nvSpPr>
        <p:spPr>
          <a:xfrm>
            <a:off x="5623687" y="158004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</a:t>
            </a:r>
            <a:endParaRPr dirty="0"/>
          </a:p>
        </p:txBody>
      </p:sp>
      <p:sp>
        <p:nvSpPr>
          <p:cNvPr id="353" name="Google Shape;353;p50"/>
          <p:cNvSpPr txBox="1">
            <a:spLocks noGrp="1"/>
          </p:cNvSpPr>
          <p:nvPr>
            <p:ph type="subTitle" idx="1"/>
          </p:nvPr>
        </p:nvSpPr>
        <p:spPr>
          <a:xfrm>
            <a:off x="4562887" y="231156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Biotech Agro vem ofrecer um atendimento personalizado, transporte de carga viva para pequenos e grandes produtores, solução sobre medida e mapeamento genetico, potencionalizando lavouras, produção leiteira e ganho de peso no gado de corte.</a:t>
            </a:r>
            <a:endParaRPr dirty="0"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2150" y="29148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5" y="-9022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0281">
            <a:off x="447483" y="23674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649" y="307945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79289">
            <a:off x="1975039" y="1238001"/>
            <a:ext cx="1001075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736" y="3616826"/>
            <a:ext cx="61699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0566" y="12106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ANALYSIS</a:t>
            </a:r>
            <a:endParaRPr dirty="0"/>
          </a:p>
        </p:txBody>
      </p:sp>
      <p:sp>
        <p:nvSpPr>
          <p:cNvPr id="366" name="Google Shape;366;p51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261356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 rotatividade dos empregados é baixa. Apresenta baixo grau de endividamento financeiro</a:t>
            </a:r>
            <a:endParaRPr dirty="0"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2"/>
          </p:nvPr>
        </p:nvSpPr>
        <p:spPr>
          <a:xfrm>
            <a:off x="2241806" y="3283300"/>
            <a:ext cx="2576933" cy="123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</a:t>
            </a:r>
            <a:r>
              <a:rPr lang="pt-BR" dirty="0" err="1"/>
              <a:t>ão</a:t>
            </a:r>
            <a:r>
              <a:rPr lang="pt-BR" dirty="0"/>
              <a:t> existe uma política comercial condizente com a carteira de clientes. Os custos administrativos pesam nas vendas pequenas</a:t>
            </a:r>
            <a:endParaRPr dirty="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ubTitle" idx="3"/>
          </p:nvPr>
        </p:nvSpPr>
        <p:spPr>
          <a:xfrm>
            <a:off x="5663941" y="1860900"/>
            <a:ext cx="3207097" cy="10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Aumento da população economicamente ativa. Tecnologias de Informação e Comunicação como ferramentas de gestão.</a:t>
            </a:r>
            <a:endParaRPr dirty="0"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3207096" cy="100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Esperada alta da inflação para o ano seguinte. Desastres naturais, mais especificamente fortes enchentes em todo o país.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FORÇAS</a:t>
            </a:r>
            <a:endParaRPr dirty="0"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FRAQUESAS</a:t>
            </a:r>
            <a:endParaRPr dirty="0"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7"/>
          </p:nvPr>
        </p:nvSpPr>
        <p:spPr>
          <a:xfrm>
            <a:off x="5675375" y="1440725"/>
            <a:ext cx="2347654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OPORTUNIDADES</a:t>
            </a:r>
            <a:endParaRPr dirty="0"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AMEAÇAS</a:t>
            </a:r>
            <a:endParaRPr dirty="0"/>
          </a:p>
        </p:txBody>
      </p:sp>
      <p:grpSp>
        <p:nvGrpSpPr>
          <p:cNvPr id="374" name="Google Shape;374;p51"/>
          <p:cNvGrpSpPr/>
          <p:nvPr/>
        </p:nvGrpSpPr>
        <p:grpSpPr>
          <a:xfrm>
            <a:off x="1517240" y="1834453"/>
            <a:ext cx="520446" cy="462608"/>
            <a:chOff x="7929578" y="4284365"/>
            <a:chExt cx="395266" cy="351312"/>
          </a:xfrm>
        </p:grpSpPr>
        <p:sp>
          <p:nvSpPr>
            <p:cNvPr id="375" name="Google Shape;375;p51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1"/>
          <p:cNvGrpSpPr/>
          <p:nvPr/>
        </p:nvGrpSpPr>
        <p:grpSpPr>
          <a:xfrm>
            <a:off x="1545320" y="3256475"/>
            <a:ext cx="464287" cy="462588"/>
            <a:chOff x="5355784" y="3834547"/>
            <a:chExt cx="299019" cy="297905"/>
          </a:xfrm>
        </p:grpSpPr>
        <p:sp>
          <p:nvSpPr>
            <p:cNvPr id="380" name="Google Shape;380;p51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51"/>
          <p:cNvGrpSpPr/>
          <p:nvPr/>
        </p:nvGrpSpPr>
        <p:grpSpPr>
          <a:xfrm>
            <a:off x="5005480" y="1864034"/>
            <a:ext cx="464312" cy="436408"/>
            <a:chOff x="6630539" y="2917502"/>
            <a:chExt cx="371777" cy="349434"/>
          </a:xfrm>
        </p:grpSpPr>
        <p:sp>
          <p:nvSpPr>
            <p:cNvPr id="385" name="Google Shape;385;p51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51"/>
          <p:cNvGrpSpPr/>
          <p:nvPr/>
        </p:nvGrpSpPr>
        <p:grpSpPr>
          <a:xfrm>
            <a:off x="5019396" y="3269568"/>
            <a:ext cx="436472" cy="436397"/>
            <a:chOff x="7976174" y="2925108"/>
            <a:chExt cx="334666" cy="334634"/>
          </a:xfrm>
        </p:grpSpPr>
        <p:sp>
          <p:nvSpPr>
            <p:cNvPr id="393" name="Google Shape;393;p51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6350" y="3029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2"/>
          <p:cNvPicPr preferRelativeResize="0"/>
          <p:nvPr/>
        </p:nvPicPr>
        <p:blipFill rotWithShape="1">
          <a:blip r:embed="rId3">
            <a:alphaModFix/>
          </a:blip>
          <a:srcRect r="38088"/>
          <a:stretch/>
        </p:blipFill>
        <p:spPr>
          <a:xfrm>
            <a:off x="3810950" y="1547400"/>
            <a:ext cx="2211349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r="38088"/>
          <a:stretch/>
        </p:blipFill>
        <p:spPr>
          <a:xfrm>
            <a:off x="3121737" y="1347125"/>
            <a:ext cx="2211349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262" y="268114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15281">
            <a:off x="3879779" y="3222740"/>
            <a:ext cx="1775044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787" y="2585100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713225" y="380850"/>
            <a:ext cx="77175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DO AGRONEGOCIO </a:t>
            </a:r>
            <a:endParaRPr dirty="0"/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9078" y="1354349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972558" y="1092413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90927">
            <a:off x="4963391" y="1978937"/>
            <a:ext cx="1000660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>
            <a:spLocks noGrp="1"/>
          </p:cNvSpPr>
          <p:nvPr>
            <p:ph type="subTitle" idx="1"/>
          </p:nvPr>
        </p:nvSpPr>
        <p:spPr>
          <a:xfrm>
            <a:off x="713218" y="2597342"/>
            <a:ext cx="2211349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N</a:t>
            </a:r>
            <a:r>
              <a:rPr lang="en" dirty="0"/>
              <a:t>os últimos 40 anos a produção agropecuária brasileira se desenvolveu de tal forma que o Brasil será o grande fornecedor de alimentos no futuro </a:t>
            </a:r>
            <a:endParaRPr dirty="0"/>
          </a:p>
        </p:txBody>
      </p:sp>
      <p:sp>
        <p:nvSpPr>
          <p:cNvPr id="422" name="Google Shape;422;p52"/>
          <p:cNvSpPr txBox="1">
            <a:spLocks noGrp="1"/>
          </p:cNvSpPr>
          <p:nvPr>
            <p:ph type="subTitle" idx="2"/>
          </p:nvPr>
        </p:nvSpPr>
        <p:spPr>
          <a:xfrm>
            <a:off x="6291611" y="2600546"/>
            <a:ext cx="2455782" cy="166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Temos, hoje, uma agricultura adaptada às regiões tropicais e uma legião de produtores rurais conscientes de suas responsabilidades com o meio ambiente  aliadas `produção de alimentos.</a:t>
            </a:r>
            <a:endParaRPr dirty="0"/>
          </a:p>
        </p:txBody>
      </p:sp>
      <p:sp>
        <p:nvSpPr>
          <p:cNvPr id="423" name="Google Shape;423;p52"/>
          <p:cNvSpPr txBox="1">
            <a:spLocks noGrp="1"/>
          </p:cNvSpPr>
          <p:nvPr>
            <p:ph type="subTitle" idx="3"/>
          </p:nvPr>
        </p:nvSpPr>
        <p:spPr>
          <a:xfrm>
            <a:off x="6705112" y="2064313"/>
            <a:ext cx="1929601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Agricultura</a:t>
            </a:r>
            <a:endParaRPr dirty="0"/>
          </a:p>
        </p:txBody>
      </p:sp>
      <p:sp>
        <p:nvSpPr>
          <p:cNvPr id="424" name="Google Shape;424;p52"/>
          <p:cNvSpPr txBox="1">
            <a:spLocks noGrp="1"/>
          </p:cNvSpPr>
          <p:nvPr>
            <p:ph type="subTitle" idx="4"/>
          </p:nvPr>
        </p:nvSpPr>
        <p:spPr>
          <a:xfrm>
            <a:off x="713219" y="2067525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Agropecuária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60BE69-998B-4D1A-BE11-86774122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30" y="320337"/>
            <a:ext cx="5140581" cy="39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" name="Google Shape;430;p53"/>
          <p:cNvSpPr txBox="1">
            <a:spLocks noGrp="1"/>
          </p:cNvSpPr>
          <p:nvPr>
            <p:ph type="subTitle" idx="1"/>
          </p:nvPr>
        </p:nvSpPr>
        <p:spPr>
          <a:xfrm>
            <a:off x="5278029" y="4354084"/>
            <a:ext cx="339797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</a:t>
            </a:r>
            <a:r>
              <a:rPr lang="en" dirty="0"/>
              <a:t>alor Bruto da Produção no Brasil em 2020 e 2021 (em R$ bilhões)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31" name="Google Shape;4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275" y="27974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350796" y="23425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25" y="1529738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971404">
            <a:off x="1045275" y="2449293"/>
            <a:ext cx="1782849" cy="16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24622">
            <a:off x="1592976" y="1681575"/>
            <a:ext cx="1001076" cy="22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400" y="13445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5550" y="33422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03452">
            <a:off x="1580473" y="2139276"/>
            <a:ext cx="1026101" cy="233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928</Words>
  <Application>Microsoft Office PowerPoint</Application>
  <PresentationFormat>Apresentação na tela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Cardo</vt:lpstr>
      <vt:lpstr>Josefin Sans</vt:lpstr>
      <vt:lpstr>Muli</vt:lpstr>
      <vt:lpstr>Open Sans</vt:lpstr>
      <vt:lpstr>Santander Text</vt:lpstr>
      <vt:lpstr>Teko</vt:lpstr>
      <vt:lpstr>Black and Gold Pitch Deck by Slidesgo</vt:lpstr>
      <vt:lpstr>INTRODUÇÃO</vt:lpstr>
      <vt:lpstr>BIOTECH AGRO</vt:lpstr>
      <vt:lpstr>NOSSO TIME</vt:lpstr>
      <vt:lpstr>PROBLEMA VS. SOLUÇÃO</vt:lpstr>
      <vt:lpstr>PROBLEMA</vt:lpstr>
      <vt:lpstr>SOLUÇÃO</vt:lpstr>
      <vt:lpstr>SWOT ANALYSIS</vt:lpstr>
      <vt:lpstr>VISÃO GERAL DO AGRONEGOCIO </vt:lpstr>
      <vt:lpstr>Apresentação do PowerPoint</vt:lpstr>
      <vt:lpstr>Apresentação do PowerPoint</vt:lpstr>
      <vt:lpstr>Apresentação do PowerPoint</vt:lpstr>
      <vt:lpstr>PRODUTO</vt:lpstr>
      <vt:lpstr>REVOLUTION</vt:lpstr>
      <vt:lpstr>MARKET &amp; CONCORRÊNCIA</vt:lpstr>
      <vt:lpstr>MARKET</vt:lpstr>
      <vt:lpstr>A IMAGEM SEMPRE REFORÇA O CONCEITO</vt:lpstr>
      <vt:lpstr>AVALIAÇÕES</vt:lpstr>
      <vt:lpstr>TAMANHO DO MERCADO</vt:lpstr>
      <vt:lpstr>CONCORRÊNCIA</vt:lpstr>
      <vt:lpstr>MODELO DE NEGOCIO</vt:lpstr>
      <vt:lpstr>MODELO DE NEGOCIO</vt:lpstr>
      <vt:lpstr>PERSPECTIVAS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</dc:title>
  <cp:lastModifiedBy>Aluno</cp:lastModifiedBy>
  <cp:revision>8</cp:revision>
  <dcterms:modified xsi:type="dcterms:W3CDTF">2022-04-28T00:11:37Z</dcterms:modified>
</cp:coreProperties>
</file>